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6" r:id="rId2"/>
    <p:sldMasterId id="2147483699" r:id="rId3"/>
    <p:sldMasterId id="2147483715" r:id="rId4"/>
    <p:sldMasterId id="2147483730" r:id="rId5"/>
  </p:sldMasterIdLst>
  <p:notesMasterIdLst>
    <p:notesMasterId r:id="rId46"/>
  </p:notesMasterIdLst>
  <p:sldIdLst>
    <p:sldId id="2096975688" r:id="rId6"/>
    <p:sldId id="2147374375" r:id="rId7"/>
    <p:sldId id="2147374596" r:id="rId8"/>
    <p:sldId id="2179" r:id="rId9"/>
    <p:sldId id="2518" r:id="rId10"/>
    <p:sldId id="2491" r:id="rId11"/>
    <p:sldId id="2120" r:id="rId12"/>
    <p:sldId id="2096975681" r:id="rId13"/>
    <p:sldId id="2096975680" r:id="rId14"/>
    <p:sldId id="2096975679" r:id="rId15"/>
    <p:sldId id="935" r:id="rId16"/>
    <p:sldId id="2096975677" r:id="rId17"/>
    <p:sldId id="2096975671" r:id="rId18"/>
    <p:sldId id="2147374592" r:id="rId19"/>
    <p:sldId id="2147374602" r:id="rId20"/>
    <p:sldId id="262" r:id="rId21"/>
    <p:sldId id="2096975672" r:id="rId22"/>
    <p:sldId id="2147374593" r:id="rId23"/>
    <p:sldId id="2147374597" r:id="rId24"/>
    <p:sldId id="2096975678" r:id="rId25"/>
    <p:sldId id="2096975683" r:id="rId26"/>
    <p:sldId id="2096975684" r:id="rId27"/>
    <p:sldId id="2147374599" r:id="rId28"/>
    <p:sldId id="2147374595" r:id="rId29"/>
    <p:sldId id="2147374586" r:id="rId30"/>
    <p:sldId id="2147374600" r:id="rId31"/>
    <p:sldId id="266" r:id="rId32"/>
    <p:sldId id="267" r:id="rId33"/>
    <p:sldId id="2147374587" r:id="rId34"/>
    <p:sldId id="2147374565" r:id="rId35"/>
    <p:sldId id="2147374588" r:id="rId36"/>
    <p:sldId id="2147374506" r:id="rId37"/>
    <p:sldId id="2147374580" r:id="rId38"/>
    <p:sldId id="2147374598" r:id="rId39"/>
    <p:sldId id="2147374576" r:id="rId40"/>
    <p:sldId id="274" r:id="rId41"/>
    <p:sldId id="2147374583" r:id="rId42"/>
    <p:sldId id="2147374554" r:id="rId43"/>
    <p:sldId id="2147374405" r:id="rId44"/>
    <p:sldId id="2147374474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673"/>
  </p:normalViewPr>
  <p:slideViewPr>
    <p:cSldViewPr snapToGrid="0">
      <p:cViewPr varScale="1">
        <p:scale>
          <a:sx n="78" d="100"/>
          <a:sy n="78" d="100"/>
        </p:scale>
        <p:origin x="67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Relapsed</c:v>
          </c:tx>
          <c:spPr>
            <a:solidFill>
              <a:srgbClr val="C94C4C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Swedish registry
median 5.9 years</c:v>
                </c:pt>
                <c:pt idx="1">
                  <c:v>Multicentre cohort
median 8 years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20.100000000000001</c:v>
                </c:pt>
                <c:pt idx="1">
                  <c:v>32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F10-E547-B7A2-37F667AC4B1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2E5FA3"/>
            </a:solidFill>
            <a:ln>
              <a:noFill/>
            </a:ln>
          </c:spPr>
          <c:invertIfNegative val="1"/>
          <c:dPt>
            <c:idx val="0"/>
            <c:invertIfNegative val="1"/>
            <c:bubble3D val="0"/>
            <c:spPr>
              <a:solidFill>
                <a:srgbClr val="E9713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4E3-AB40-A6D5-9D8614536407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1B3A50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Surgery</c:v>
              </c:pt>
              <c:pt idx="1">
                <c:v>DK/NA</c:v>
              </c:pt>
              <c:pt idx="2">
                <c:v>Diabetes meds</c:v>
              </c:pt>
              <c:pt idx="3">
                <c:v>Diet and exercise</c:v>
              </c:pt>
            </c:strLit>
          </c:cat>
          <c:val>
            <c:numLit>
              <c:formatCode>General</c:formatCode>
              <c:ptCount val="4"/>
              <c:pt idx="0">
                <c:v>10</c:v>
              </c:pt>
              <c:pt idx="1">
                <c:v>18</c:v>
              </c:pt>
              <c:pt idx="2">
                <c:v>31</c:v>
              </c:pt>
              <c:pt idx="3">
                <c:v>41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E4E3-AB40-A6D5-9D8614536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B3A50"/>
                </a:solidFill>
                <a:latin typeface="Calibr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2E5FA3"/>
            </a:solidFill>
            <a:ln>
              <a:noFill/>
            </a:ln>
          </c:spPr>
          <c:invertIfNegative val="1"/>
          <c:dPt>
            <c:idx val="1"/>
            <c:invertIfNegative val="1"/>
            <c:bubble3D val="0"/>
            <c:spPr>
              <a:solidFill>
                <a:srgbClr val="E9713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7D75-3D43-B42D-A110C579436D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1B3A50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Drugs</c:v>
              </c:pt>
              <c:pt idx="1">
                <c:v>Surgery</c:v>
              </c:pt>
              <c:pt idx="2">
                <c:v>DK/NA</c:v>
              </c:pt>
              <c:pt idx="3">
                <c:v>Diet and exercise</c:v>
              </c:pt>
            </c:strLit>
          </c:cat>
          <c:val>
            <c:numLit>
              <c:formatCode>General</c:formatCode>
              <c:ptCount val="4"/>
              <c:pt idx="0">
                <c:v>12</c:v>
              </c:pt>
              <c:pt idx="1">
                <c:v>17</c:v>
              </c:pt>
              <c:pt idx="2">
                <c:v>18</c:v>
              </c:pt>
              <c:pt idx="3">
                <c:v>53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7D75-3D43-B42D-A110C5794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B3A50"/>
                </a:solidFill>
                <a:latin typeface="Calibr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0A709F4-C006-D06F-095F-323A1C819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hape 51">
            <a:extLst>
              <a:ext uri="{FF2B5EF4-FFF2-40B4-BE49-F238E27FC236}">
                <a16:creationId xmlns:a16="http://schemas.microsoft.com/office/drawing/2014/main" id="{5CD53326-50B8-886C-9918-2DF71332059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82588" y="685800"/>
            <a:ext cx="6094412" cy="3429000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3730" name="Shape 52">
            <a:extLst>
              <a:ext uri="{FF2B5EF4-FFF2-40B4-BE49-F238E27FC236}">
                <a16:creationId xmlns:a16="http://schemas.microsoft.com/office/drawing/2014/main" id="{F7CA71A6-1740-69AA-B0B8-936902AED75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855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8BF9B-2531-B2FC-3F67-DE1457861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A0FBC-00D6-B9E5-B479-C40CF2D9B4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CA5342-C874-C781-1C06-7CAF9EAD5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0AD3B5-B0DB-E1DF-660C-67E4DC4DEF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056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0AD54-C0B9-0562-B037-2CBFB8E09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364728-70D1-1D90-F9A9-F8A2BD08B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3B1BEA-D262-2F7E-EF51-717F5DC9B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12DE63-C437-68DC-55D3-5F91C0B7CF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724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3036E-7933-3180-B909-1B73486E6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A50B02-4E07-A1A6-B6C3-A1E62E84D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D55D11-A54A-3B95-7F07-965142A38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9E4BC-07C7-AC65-2C6A-B9E48F05B4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78520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1C327-E9DF-0E5A-C569-992BCD0D1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4ACC3-2BAB-1F9D-5A1D-B969F80C72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ED6BE-15F9-CE79-2505-21219DB96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CCEF5-6B32-842A-AC04-4C8BA27223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90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8AD0A-48E2-472C-8679-96B5F821E7F0}" type="datetime1">
              <a:rPr lang="en-GB">
                <a:solidFill>
                  <a:srgbClr val="FFFFFF"/>
                </a:solidFill>
                <a:latin typeface="Arial"/>
              </a:rPr>
              <a:pPr>
                <a:defRPr/>
              </a:pPr>
              <a:t>18/09/2026</a:t>
            </a:fld>
            <a:endParaRPr lang="en-GB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dirty="0">
                <a:solidFill>
                  <a:srgbClr val="414141">
                    <a:tint val="75000"/>
                  </a:srgbClr>
                </a:solidFill>
                <a:latin typeface="Arial"/>
              </a:rPr>
              <a:t>Page </a:t>
            </a:r>
            <a:fld id="{1E794E02-EE4F-453F-8551-99B9E6CCF0C2}" type="slidenum">
              <a:rPr lang="en-GB">
                <a:solidFill>
                  <a:srgbClr val="414141">
                    <a:tint val="75000"/>
                  </a:srgbClr>
                </a:solidFill>
                <a:latin typeface="Arial"/>
              </a:rPr>
              <a:pPr>
                <a:defRPr/>
              </a:pPr>
              <a:t>‹N›</a:t>
            </a:fld>
            <a:endParaRPr lang="en-GB" dirty="0">
              <a:solidFill>
                <a:srgbClr val="414141">
                  <a:tint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1679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553" y="1040756"/>
            <a:ext cx="5789298" cy="51655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9360" y="1069399"/>
            <a:ext cx="5407434" cy="51369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73156" y="6346805"/>
            <a:ext cx="1466201" cy="365125"/>
          </a:xfrm>
          <a:prstGeom prst="rect">
            <a:avLst/>
          </a:prstGeom>
        </p:spPr>
        <p:txBody>
          <a:bodyPr/>
          <a:lstStyle/>
          <a:p>
            <a:fld id="{E6AB43E4-50CA-4C2C-85A5-96A86E051D4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04865" y="6356353"/>
            <a:ext cx="5309034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3518" y="6356353"/>
            <a:ext cx="1218114" cy="365125"/>
          </a:xfrm>
          <a:prstGeom prst="rect">
            <a:avLst/>
          </a:prstGeom>
        </p:spPr>
        <p:txBody>
          <a:bodyPr/>
          <a:lstStyle/>
          <a:p>
            <a:fld id="{19F79796-0FD2-4F37-8FD7-CF9BDE84C19C}" type="slidenum">
              <a:rPr lang="en-GB" smtClean="0"/>
              <a:t>‹N›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45586" y="229158"/>
            <a:ext cx="7242386" cy="658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31149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345586" y="229158"/>
            <a:ext cx="7242386" cy="658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81139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553" y="1040756"/>
            <a:ext cx="5789298" cy="51655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9360" y="1069399"/>
            <a:ext cx="5407434" cy="51369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073156" y="6346805"/>
            <a:ext cx="1466201" cy="365125"/>
          </a:xfrm>
          <a:prstGeom prst="rect">
            <a:avLst/>
          </a:prstGeom>
        </p:spPr>
        <p:txBody>
          <a:bodyPr/>
          <a:lstStyle/>
          <a:p>
            <a:fld id="{E6AB43E4-50CA-4C2C-85A5-96A86E051D44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04865" y="6356353"/>
            <a:ext cx="5309034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183518" y="6356353"/>
            <a:ext cx="1218114" cy="365125"/>
          </a:xfrm>
          <a:prstGeom prst="rect">
            <a:avLst/>
          </a:prstGeom>
        </p:spPr>
        <p:txBody>
          <a:bodyPr/>
          <a:lstStyle/>
          <a:p>
            <a:fld id="{19F79796-0FD2-4F37-8FD7-CF9BDE84C19C}" type="slidenum">
              <a:rPr lang="en-GB" smtClean="0"/>
              <a:t>‹N›</a:t>
            </a:fld>
            <a:endParaRPr lang="en-GB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345586" y="229158"/>
            <a:ext cx="7242386" cy="6588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317984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E6BA3A8-9A31-C44F-97A5-45DD86BD44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517F0DD-3C0F-0149-A405-685822C67E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>
                <a:ea typeface="MS PGothic" pitchFamily="34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0E9C018-C9B9-8941-9B5C-E400E16CBA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E43B6-2E4B-8141-83B5-A0CA5347C651}" type="slidenum">
              <a:rPr lang="it-IT" altLang="en-US"/>
              <a:pPr/>
              <a:t>‹N›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723359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255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002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55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7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66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78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033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424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11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868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46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604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598" y="593369"/>
            <a:ext cx="11361091" cy="763676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598" y="1536633"/>
            <a:ext cx="11361091" cy="4555324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 eaLnBrk="0" hangingPunct="0">
              <a:defRPr sz="3200"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E66AB0-1644-3744-B938-75E33DE392A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2238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F7A14-2066-2C4D-8D46-81E0C5B3313F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253BA-7113-D548-B965-DEB746BBAB8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098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46B46-E05F-9F48-B74C-71DC1E7486A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66ADA-0742-A14F-B9A4-D1D39B6104B7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25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C4166-8560-824C-9383-727E28961F50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17A7C-3E40-F34C-B9AD-064E3A2CCCE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0952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410A26-5DD5-D84C-9973-3E4CC2FBF4A7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9E841-5937-E34A-AD3B-63C10F3DBB6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868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EB55F-2745-ED4C-AAAB-A426B562C559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5630D-9B53-8D43-A9EF-2F8431C04D1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561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749E7-1961-6B49-AF59-944CA005816E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897F4-B942-A746-864A-EF37F188BC6D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810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5C418-C771-8545-82EA-BF38192EF238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FF0E8-2ACC-274F-8794-A5772237AC9A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68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0A3F0-D1BC-DF47-94FA-52ED987D9787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A41B2-6773-B64F-A6DA-00647733ACF4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0636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6D6560-BC05-3040-B445-FED24C3D6509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8961E-ED3D-B14E-AAC9-AFD90D93D26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1086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6BFED-C48B-154D-9753-369209AB6A14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8A06A-04B2-0045-BB62-AC14702D8482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8418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CE3C1-1E9D-6247-AB88-50DE5BFFA13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5C6A5-D204-FE42-93D2-F2D6FD75A0D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892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 userDrawn="1"/>
        </p:nvGrpSpPr>
        <p:grpSpPr bwMode="auto">
          <a:xfrm>
            <a:off x="0" y="1638300"/>
            <a:ext cx="643467" cy="3467100"/>
            <a:chOff x="8218139" y="2609898"/>
            <a:chExt cx="925861" cy="3815552"/>
          </a:xfrm>
        </p:grpSpPr>
        <p:sp>
          <p:nvSpPr>
            <p:cNvPr id="6" name="Rectangle 7"/>
            <p:cNvSpPr>
              <a:spLocks noChangeArrowheads="1"/>
            </p:cNvSpPr>
            <p:nvPr userDrawn="1"/>
          </p:nvSpPr>
          <p:spPr bwMode="auto">
            <a:xfrm>
              <a:off x="8218139" y="2609898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7" name="Rectangle 8"/>
            <p:cNvSpPr>
              <a:spLocks noChangeArrowheads="1"/>
            </p:cNvSpPr>
            <p:nvPr userDrawn="1"/>
          </p:nvSpPr>
          <p:spPr bwMode="auto">
            <a:xfrm>
              <a:off x="8218139" y="3316865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8" name="Rectangle 9"/>
            <p:cNvSpPr>
              <a:spLocks noChangeArrowheads="1"/>
            </p:cNvSpPr>
            <p:nvPr userDrawn="1"/>
          </p:nvSpPr>
          <p:spPr bwMode="auto">
            <a:xfrm>
              <a:off x="8218139" y="3998432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9" name="Rectangle 10"/>
            <p:cNvSpPr>
              <a:spLocks noChangeArrowheads="1"/>
            </p:cNvSpPr>
            <p:nvPr userDrawn="1"/>
          </p:nvSpPr>
          <p:spPr bwMode="auto">
            <a:xfrm>
              <a:off x="8218139" y="4679998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10" name="Rectangle 11"/>
            <p:cNvSpPr>
              <a:spLocks noChangeArrowheads="1"/>
            </p:cNvSpPr>
            <p:nvPr userDrawn="1"/>
          </p:nvSpPr>
          <p:spPr bwMode="auto">
            <a:xfrm>
              <a:off x="8218139" y="5353098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11" name="Rectangle 12"/>
            <p:cNvSpPr>
              <a:spLocks noChangeArrowheads="1"/>
            </p:cNvSpPr>
            <p:nvPr userDrawn="1"/>
          </p:nvSpPr>
          <p:spPr bwMode="auto">
            <a:xfrm>
              <a:off x="8218139" y="6035983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434" y="588155"/>
            <a:ext cx="10722065" cy="46166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44435" y="1504798"/>
            <a:ext cx="10942197" cy="4752311"/>
          </a:xfrm>
          <a:noFill/>
        </p:spPr>
        <p:txBody>
          <a:bodyPr/>
          <a:lstStyle>
            <a:lvl1pPr marL="201168" indent="-237744">
              <a:buFont typeface="Arial" charset="0"/>
              <a:buChar char="•"/>
              <a:defRPr sz="2000" baseline="0"/>
            </a:lvl1pPr>
            <a:lvl2pPr marL="457200" indent="-240030">
              <a:buFont typeface="Arial" charset="0"/>
              <a:buChar char="•"/>
              <a:defRPr sz="2000" baseline="0"/>
            </a:lvl2pPr>
            <a:lvl3pPr marL="731520" indent="-201168">
              <a:buFont typeface="Arial" charset="0"/>
              <a:buChar char="•"/>
              <a:defRPr sz="2000" baseline="0"/>
            </a:lvl3pPr>
            <a:lvl4pPr marL="1097280" indent="-201168">
              <a:buFont typeface="Arial" charset="0"/>
              <a:buChar char="•"/>
              <a:defRPr sz="2000" baseline="0"/>
            </a:lvl4pPr>
            <a:lvl5pPr marL="1487964" indent="-191135">
              <a:buFont typeface="Arial" charset="0"/>
              <a:buChar char="•"/>
              <a:defRPr sz="20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86634" y="6494464"/>
            <a:ext cx="605367" cy="365125"/>
          </a:xfrm>
        </p:spPr>
        <p:txBody>
          <a:bodyPr rtlCol="0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4356C23-4877-9842-870F-37B47B0167BC}" type="slidenum">
              <a:rPr lang="en-AU"/>
              <a:pPr>
                <a:defRPr/>
              </a:pPr>
              <a:t>‹N›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030978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15598" y="593368"/>
            <a:ext cx="11361091" cy="763676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15598" y="1536632"/>
            <a:ext cx="11361091" cy="4555324"/>
          </a:xfrm>
          <a:prstGeom prst="rect">
            <a:avLst/>
          </a:prstGeom>
        </p:spPr>
        <p:txBody>
          <a:bodyPr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19"/>
          <p:cNvSpPr txBox="1">
            <a:spLocks noGrp="1"/>
          </p:cNvSpPr>
          <p:nvPr>
            <p:ph type="sldNum" idx="10"/>
          </p:nvPr>
        </p:nvSpPr>
        <p:spPr/>
        <p:txBody>
          <a:bodyPr/>
          <a:lstStyle>
            <a:lvl1pPr algn="l" eaLnBrk="0" hangingPunct="0">
              <a:defRPr sz="3200" b="1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5E66AB0-1644-3744-B938-75E33DE392AE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63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 Image, Half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>
            <a:grpSpLocks/>
          </p:cNvGrpSpPr>
          <p:nvPr userDrawn="1"/>
        </p:nvGrpSpPr>
        <p:grpSpPr bwMode="auto">
          <a:xfrm>
            <a:off x="0" y="1638300"/>
            <a:ext cx="2110317" cy="3467100"/>
            <a:chOff x="8218139" y="2609898"/>
            <a:chExt cx="925861" cy="3815552"/>
          </a:xfrm>
        </p:grpSpPr>
        <p:sp>
          <p:nvSpPr>
            <p:cNvPr id="7" name="Rectangle 7"/>
            <p:cNvSpPr>
              <a:spLocks noChangeArrowheads="1"/>
            </p:cNvSpPr>
            <p:nvPr userDrawn="1"/>
          </p:nvSpPr>
          <p:spPr bwMode="auto">
            <a:xfrm>
              <a:off x="8218139" y="2609898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 userDrawn="1"/>
          </p:nvSpPr>
          <p:spPr bwMode="auto">
            <a:xfrm>
              <a:off x="8218139" y="3316865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 userDrawn="1"/>
          </p:nvSpPr>
          <p:spPr bwMode="auto">
            <a:xfrm>
              <a:off x="8218139" y="3998432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 userDrawn="1"/>
          </p:nvSpPr>
          <p:spPr bwMode="auto">
            <a:xfrm>
              <a:off x="8218139" y="4679998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 userDrawn="1"/>
          </p:nvSpPr>
          <p:spPr bwMode="auto">
            <a:xfrm>
              <a:off x="8218139" y="5353098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 userDrawn="1"/>
          </p:nvSpPr>
          <p:spPr bwMode="auto">
            <a:xfrm>
              <a:off x="8218139" y="6035983"/>
              <a:ext cx="925861" cy="38946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en-US" sz="3200">
                <a:solidFill>
                  <a:schemeClr val="bg1"/>
                </a:solidFill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64" y="588155"/>
            <a:ext cx="10905536" cy="461665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571538" y="1504799"/>
            <a:ext cx="5015095" cy="3782445"/>
          </a:xfrm>
        </p:spPr>
        <p:txBody>
          <a:bodyPr/>
          <a:lstStyle>
            <a:lvl1pPr marL="201168" indent="-237744">
              <a:buFont typeface="Arial" charset="0"/>
              <a:buChar char="•"/>
              <a:defRPr sz="2000" baseline="0"/>
            </a:lvl1pPr>
            <a:lvl2pPr marL="457200" indent="-240030">
              <a:buFont typeface="Arial" charset="0"/>
              <a:buChar char="•"/>
              <a:defRPr sz="2000" baseline="0"/>
            </a:lvl2pPr>
            <a:lvl3pPr marL="731520" indent="-201168">
              <a:buFont typeface="Arial" charset="0"/>
              <a:buChar char="•"/>
              <a:defRPr sz="2000" baseline="0"/>
            </a:lvl3pPr>
            <a:lvl4pPr marL="1097280" indent="-201168">
              <a:buFont typeface="Arial" charset="0"/>
              <a:buChar char="•"/>
              <a:defRPr sz="2000" baseline="0"/>
            </a:lvl4pPr>
            <a:lvl5pPr marL="1487964" indent="-191135">
              <a:buFont typeface="Arial" charset="0"/>
              <a:buChar char="•"/>
              <a:defRPr sz="2000" baseline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1"/>
          </p:nvPr>
        </p:nvSpPr>
        <p:spPr>
          <a:xfrm>
            <a:off x="591820" y="1512440"/>
            <a:ext cx="5486400" cy="3818534"/>
          </a:xfrm>
          <a:blipFill dpi="0" rotWithShape="1">
            <a:blip r:embed="rId2"/>
            <a:srcRect/>
            <a:tile tx="0" ty="0" sx="100000" sy="100000" flip="none" algn="ctr"/>
          </a:blipFill>
          <a:ln w="12700">
            <a:noFill/>
            <a:miter lim="800000"/>
            <a:headEnd/>
            <a:tailEnd/>
          </a:ln>
        </p:spPr>
        <p:txBody>
          <a:bodyPr lIns="0" tIns="0" rIns="0" bIns="0">
            <a:normAutofit/>
          </a:bodyPr>
          <a:lstStyle>
            <a:lvl1pPr marL="0" indent="0" algn="ctr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  <a:defRPr lang="en-US" sz="4000" baseline="0" dirty="0" smtClean="0">
                <a:noFill/>
                <a:latin typeface="Georgia" charset="0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20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2pPr>
            <a:lvl3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3pPr>
            <a:lvl4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 smtClean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4pPr>
            <a:lvl5pPr algn="l" rtl="0" eaLnBrk="0" fontAlgn="base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defRPr lang="en-US" sz="1800" dirty="0">
                <a:solidFill>
                  <a:schemeClr val="tx1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11586634" y="6494464"/>
            <a:ext cx="605367" cy="365125"/>
          </a:xfrm>
        </p:spPr>
        <p:txBody>
          <a:bodyPr rtlCol="0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896DE6E-EAEA-8E4A-9F06-901598F268DD}" type="slidenum">
              <a:rPr lang="en-AU"/>
              <a:pPr>
                <a:defRPr/>
              </a:pPr>
              <a:t>‹N›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21317044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1371" y="1143000"/>
            <a:ext cx="11354229" cy="4590256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002C72"/>
              </a:buClr>
              <a:buNone/>
              <a:defRPr sz="1800" baseline="0">
                <a:solidFill>
                  <a:srgbClr val="364363"/>
                </a:solidFill>
                <a:latin typeface="Calibri"/>
                <a:cs typeface="Calibri"/>
              </a:defRPr>
            </a:lvl1pPr>
            <a:lvl2pPr>
              <a:defRPr sz="1800">
                <a:solidFill>
                  <a:srgbClr val="364363"/>
                </a:solidFill>
                <a:latin typeface="Calibri"/>
                <a:cs typeface="Calibri"/>
              </a:defRPr>
            </a:lvl2pPr>
            <a:lvl3pPr>
              <a:defRPr>
                <a:solidFill>
                  <a:srgbClr val="364363"/>
                </a:solidFill>
                <a:latin typeface="Calibri"/>
                <a:cs typeface="Calibri"/>
              </a:defRPr>
            </a:lvl3pPr>
            <a:lvl4pPr>
              <a:defRPr>
                <a:solidFill>
                  <a:srgbClr val="364363"/>
                </a:solidFill>
                <a:latin typeface="Calibri"/>
                <a:cs typeface="Calibri"/>
              </a:defRPr>
            </a:lvl4pPr>
            <a:lvl5pPr>
              <a:defRPr sz="1500">
                <a:solidFill>
                  <a:srgbClr val="364363"/>
                </a:solidFill>
                <a:latin typeface="Calibri"/>
                <a:cs typeface="Calibri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itle Placeholder 5"/>
          <p:cNvSpPr>
            <a:spLocks noGrp="1"/>
          </p:cNvSpPr>
          <p:nvPr>
            <p:ph type="title"/>
          </p:nvPr>
        </p:nvSpPr>
        <p:spPr bwMode="auto">
          <a:xfrm>
            <a:off x="431371" y="0"/>
            <a:ext cx="11354229" cy="809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lnSpc>
                <a:spcPts val="2500"/>
              </a:lnSpc>
              <a:defRPr sz="23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684000" y="6643688"/>
            <a:ext cx="508000" cy="457200"/>
          </a:xfrm>
        </p:spPr>
        <p:txBody>
          <a:bodyPr/>
          <a:lstStyle>
            <a:lvl1pPr>
              <a:defRPr sz="11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11068AE-7D56-5544-A9A9-F06B988129A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176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3C0625-C928-9368-FC7F-8C32B73087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7045" y="6014584"/>
            <a:ext cx="1270571" cy="7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948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312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6321D5-AE6A-7FE3-134B-4F5F37072C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7045" y="6014584"/>
            <a:ext cx="1270571" cy="7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6407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1" y="1651000"/>
            <a:ext cx="5803900" cy="45640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51000"/>
            <a:ext cx="5803900" cy="45640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09171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712913"/>
            <a:ext cx="57425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000" y="2352676"/>
            <a:ext cx="5742517" cy="3743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712913"/>
            <a:ext cx="57785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352676"/>
            <a:ext cx="5778500" cy="3743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1085" y="71438"/>
            <a:ext cx="11787716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5745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13563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7FD35-6355-FC9A-6BD4-FF024B6EE6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7045" y="6014584"/>
            <a:ext cx="1270571" cy="7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630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0BF91C-D22C-3393-8ABC-F9D4BE838A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7045" y="6014584"/>
            <a:ext cx="1270571" cy="7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917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762BB9-A81A-BD96-7696-21F788C5F0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57045" y="6014584"/>
            <a:ext cx="1270571" cy="7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017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84288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8751" y="71439"/>
            <a:ext cx="2952749" cy="6143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" y="71439"/>
            <a:ext cx="8655051" cy="6143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9886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1" y="71438"/>
            <a:ext cx="11785599" cy="11731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90501" y="1651000"/>
            <a:ext cx="5803900" cy="45640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51000"/>
            <a:ext cx="5803900" cy="456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9370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0" y="1712913"/>
            <a:ext cx="57425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000" y="2352676"/>
            <a:ext cx="5742517" cy="3743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712913"/>
            <a:ext cx="57785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352676"/>
            <a:ext cx="5778500" cy="3743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1085" y="71438"/>
            <a:ext cx="11787716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21516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47135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0200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2477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734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7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470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3958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0965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29805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437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2856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10804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403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6" r:id="rId3"/>
    <p:sldLayoutId id="2147483679" r:id="rId4"/>
    <p:sldLayoutId id="2147483681" r:id="rId5"/>
    <p:sldLayoutId id="2147483685" r:id="rId6"/>
    <p:sldLayoutId id="2147483743" r:id="rId7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6818A-DC7D-B14B-A905-8EC5C217A0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4DA99-413D-494D-A2A9-A15EFF2376E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82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07772F-9812-F549-ABD5-C4709B882519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6731924-4083-F94D-919F-E2D66D49F8C3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1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1085" y="84138"/>
            <a:ext cx="11787716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90500" y="1701800"/>
            <a:ext cx="11811000" cy="451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shadow.png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7843"/>
            <a:ext cx="12192000" cy="1161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27815A8-13EA-9BB5-B47F-D92552AF97D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0757045" y="6014584"/>
            <a:ext cx="1270571" cy="77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5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11568B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11568B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>
          <a:solidFill>
            <a:schemeClr val="accent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>
          <a:solidFill>
            <a:schemeClr val="accent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>
          <a:solidFill>
            <a:schemeClr val="accent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b="1">
          <a:solidFill>
            <a:schemeClr val="accent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b="1">
          <a:solidFill>
            <a:schemeClr val="accent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78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2.jpeg"/><Relationship Id="rId7" Type="http://schemas.openxmlformats.org/officeDocument/2006/relationships/image" Target="../media/image2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4.jpeg"/><Relationship Id="rId10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8A1B52-97CB-D5DE-ADE9-801912090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621037"/>
              </p:ext>
            </p:extLst>
          </p:nvPr>
        </p:nvGraphicFramePr>
        <p:xfrm>
          <a:off x="609600" y="1171080"/>
          <a:ext cx="10972800" cy="989980"/>
        </p:xfrm>
        <a:graphic>
          <a:graphicData uri="http://schemas.openxmlformats.org/drawingml/2006/table">
            <a:tbl>
              <a:tblPr/>
              <a:tblGrid>
                <a:gridCol w="10972800">
                  <a:extLst>
                    <a:ext uri="{9D8B030D-6E8A-4147-A177-3AD203B41FA5}">
                      <a16:colId xmlns:a16="http://schemas.microsoft.com/office/drawing/2014/main" val="3870929158"/>
                    </a:ext>
                  </a:extLst>
                </a:gridCol>
              </a:tblGrid>
              <a:tr h="989980">
                <a:tc>
                  <a:txBody>
                    <a:bodyPr/>
                    <a:lstStyle/>
                    <a:p>
                      <a:pPr marL="0" marR="0" algn="ctr" fontAlgn="t">
                        <a:buNone/>
                      </a:pPr>
                      <a:r>
                        <a:rPr lang="en-GB" sz="2700" b="1" i="0" u="none" strike="noStrike" dirty="0">
                          <a:effectLst/>
                          <a:latin typeface="Helvetica" panose="020B0604020202020204" pitchFamily="34" charset="0"/>
                        </a:rPr>
                        <a:t>T2DM RELAPSE DOPO MBS: </a:t>
                      </a:r>
                    </a:p>
                    <a:p>
                      <a:pPr marL="0" marR="0" algn="ctr" fontAlgn="t">
                        <a:buNone/>
                      </a:pPr>
                      <a:r>
                        <a:rPr lang="en-GB" sz="2700" b="1" i="0" u="none" strike="noStrike" dirty="0">
                          <a:effectLst/>
                          <a:latin typeface="Helvetica" panose="020B0604020202020204" pitchFamily="34" charset="0"/>
                        </a:rPr>
                        <a:t>FATTORI DI RISCHIO E FATTORI PREDITTIVI DI SUCCESSO </a:t>
                      </a:r>
                      <a:endParaRPr lang="en-GB" sz="6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7640" marR="157640" marT="3152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240331"/>
                  </a:ext>
                </a:extLst>
              </a:tr>
            </a:tbl>
          </a:graphicData>
        </a:graphic>
      </p:graphicFrame>
      <p:sp>
        <p:nvSpPr>
          <p:cNvPr id="3" name="Subtitle 4">
            <a:extLst>
              <a:ext uri="{FF2B5EF4-FFF2-40B4-BE49-F238E27FC236}">
                <a16:creationId xmlns:a16="http://schemas.microsoft.com/office/drawing/2014/main" id="{02B98459-DA3D-A412-CE8C-F86FA75A98B2}"/>
              </a:ext>
            </a:extLst>
          </p:cNvPr>
          <p:cNvSpPr txBox="1">
            <a:spLocks/>
          </p:cNvSpPr>
          <p:nvPr/>
        </p:nvSpPr>
        <p:spPr>
          <a:xfrm>
            <a:off x="1828800" y="3628728"/>
            <a:ext cx="8534400" cy="164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ctr" defTabSz="609570">
              <a:buNone/>
              <a:defRPr/>
            </a:pPr>
            <a:r>
              <a:rPr lang="en-US" sz="2667" b="1" kern="0" dirty="0">
                <a:solidFill>
                  <a:prstClr val="black"/>
                </a:solidFill>
                <a:latin typeface="Calibri"/>
              </a:rPr>
              <a:t>Prof. Francesco Rubino, MD</a:t>
            </a:r>
          </a:p>
          <a:p>
            <a:pPr marL="0" indent="0" algn="ctr" defTabSz="609570">
              <a:spcBef>
                <a:spcPts val="0"/>
              </a:spcBef>
              <a:buNone/>
              <a:defRPr/>
            </a:pPr>
            <a:r>
              <a:rPr lang="en-US" sz="2133" kern="0" dirty="0">
                <a:solidFill>
                  <a:prstClr val="black"/>
                </a:solidFill>
                <a:latin typeface="Calibri"/>
              </a:rPr>
              <a:t>Chair Metabolic and Bariatric Surgery</a:t>
            </a:r>
          </a:p>
          <a:p>
            <a:pPr marL="0" indent="0" algn="ctr" defTabSz="609570">
              <a:spcBef>
                <a:spcPts val="0"/>
              </a:spcBef>
              <a:buNone/>
              <a:defRPr/>
            </a:pPr>
            <a:r>
              <a:rPr lang="en-US" sz="2133" kern="0" dirty="0">
                <a:solidFill>
                  <a:prstClr val="black"/>
                </a:solidFill>
                <a:latin typeface="Calibri"/>
              </a:rPr>
              <a:t>King’s College London</a:t>
            </a:r>
          </a:p>
          <a:p>
            <a:pPr marL="0" indent="0" algn="ctr" defTabSz="609570">
              <a:spcBef>
                <a:spcPts val="0"/>
              </a:spcBef>
              <a:buNone/>
              <a:defRPr/>
            </a:pPr>
            <a:r>
              <a:rPr lang="en-US" sz="2133" kern="0" dirty="0">
                <a:solidFill>
                  <a:prstClr val="black"/>
                </a:solidFill>
                <a:latin typeface="Calibri"/>
              </a:rPr>
              <a:t>Consultant (Hon) Bariatric Surgeon</a:t>
            </a:r>
          </a:p>
          <a:p>
            <a:pPr marL="0" indent="0" algn="ctr" defTabSz="609570">
              <a:spcBef>
                <a:spcPts val="0"/>
              </a:spcBef>
              <a:buNone/>
              <a:defRPr/>
            </a:pPr>
            <a:r>
              <a:rPr lang="en-US" sz="2133" kern="0" dirty="0">
                <a:solidFill>
                  <a:prstClr val="black"/>
                </a:solidFill>
                <a:latin typeface="Calibri"/>
              </a:rPr>
              <a:t>King’s College Hospital</a:t>
            </a:r>
            <a:endParaRPr lang="en-US" sz="2667" kern="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2908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1100667" y="846139"/>
            <a:ext cx="8229600" cy="1143000"/>
          </a:xfrm>
        </p:spPr>
        <p:txBody>
          <a:bodyPr/>
          <a:lstStyle/>
          <a:p>
            <a:r>
              <a:rPr lang="en-US" dirty="0">
                <a:latin typeface="Calibri" charset="0"/>
              </a:rPr>
              <a:t>Personal Disclosures</a:t>
            </a:r>
          </a:p>
        </p:txBody>
      </p:sp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1100666" y="1838472"/>
            <a:ext cx="1004146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377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Research/Educational Grants: Medtronic, Ethicon</a:t>
            </a:r>
          </a:p>
          <a:p>
            <a:pPr defTabSz="914377" eaLnBrk="1" hangingPunct="1"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 defTabSz="914377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Scientific Advisory Board: Keyron, GT Metabolic Solution, </a:t>
            </a:r>
            <a:r>
              <a:rPr lang="en-US" sz="1800" dirty="0" err="1">
                <a:solidFill>
                  <a:prstClr val="black"/>
                </a:solidFill>
              </a:rPr>
              <a:t>Kailera</a:t>
            </a:r>
            <a:endParaRPr lang="en-US" sz="1800" dirty="0">
              <a:solidFill>
                <a:prstClr val="black"/>
              </a:solidFill>
            </a:endParaRPr>
          </a:p>
          <a:p>
            <a:pPr defTabSz="914377" eaLnBrk="1" hangingPunct="1">
              <a:defRPr/>
            </a:pPr>
            <a:r>
              <a:rPr lang="en-US" sz="1800" dirty="0">
                <a:solidFill>
                  <a:prstClr val="black"/>
                </a:solidFill>
              </a:rPr>
              <a:t>Speaking honoraria:  Medtronic, Johnson &amp; Johnson, Novo Nordisk, Eli Lilly, Astra Zeneca</a:t>
            </a:r>
          </a:p>
          <a:p>
            <a:pPr defTabSz="914377" eaLnBrk="1" hangingPunct="1">
              <a:defRPr/>
            </a:pPr>
            <a:endParaRPr lang="en-US" sz="1800" dirty="0">
              <a:solidFill>
                <a:prstClr val="black"/>
              </a:solidFill>
            </a:endParaRPr>
          </a:p>
          <a:p>
            <a:pPr defTabSz="914377" eaLnBrk="1" hangingPunct="1">
              <a:defRPr/>
            </a:pPr>
            <a:endParaRPr lang="en-US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386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654D82-91A6-E62E-FC13-DFA5A66D6DE1}"/>
              </a:ext>
            </a:extLst>
          </p:cNvPr>
          <p:cNvSpPr txBox="1"/>
          <p:nvPr/>
        </p:nvSpPr>
        <p:spPr>
          <a:xfrm>
            <a:off x="1320800" y="1778000"/>
            <a:ext cx="9652000" cy="558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Background: (</a:t>
            </a:r>
            <a:r>
              <a:rPr lang="en-US" sz="2000" i="1" dirty="0">
                <a:solidFill>
                  <a:srgbClr val="1B3A50"/>
                </a:solidFill>
                <a:latin typeface="Calibri"/>
                <a:cs typeface="Calibri"/>
              </a:rPr>
              <a:t>Diabetes Surgery</a:t>
            </a:r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, not </a:t>
            </a:r>
            <a:r>
              <a:rPr lang="en-US" sz="2000" i="1" dirty="0">
                <a:solidFill>
                  <a:srgbClr val="1B3A50"/>
                </a:solidFill>
                <a:latin typeface="Calibri"/>
                <a:cs typeface="Calibri"/>
              </a:rPr>
              <a:t>Weight Loss Surgery</a:t>
            </a:r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44B1CE-3939-DC2B-00C0-C8F464C36DAF}"/>
              </a:ext>
            </a:extLst>
          </p:cNvPr>
          <p:cNvSpPr txBox="1"/>
          <p:nvPr/>
        </p:nvSpPr>
        <p:spPr>
          <a:xfrm>
            <a:off x="1320800" y="2565400"/>
            <a:ext cx="9652000" cy="558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Definition of Remission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87BD24-0D1F-7F89-A8F5-9589379A45AD}"/>
              </a:ext>
            </a:extLst>
          </p:cNvPr>
          <p:cNvSpPr txBox="1"/>
          <p:nvPr/>
        </p:nvSpPr>
        <p:spPr>
          <a:xfrm>
            <a:off x="1320800" y="3352800"/>
            <a:ext cx="9652000" cy="558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Predicting factors of remission and relapse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C5BE5D-5F85-936C-33A7-0A979FAEF103}"/>
              </a:ext>
            </a:extLst>
          </p:cNvPr>
          <p:cNvSpPr txBox="1"/>
          <p:nvPr/>
        </p:nvSpPr>
        <p:spPr>
          <a:xfrm>
            <a:off x="1320800" y="4140200"/>
            <a:ext cx="9652000" cy="558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Surgical treatment of diabetes, beyond remission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B7F741-E10C-BC29-EC93-EED43C5BA41E}"/>
              </a:ext>
            </a:extLst>
          </p:cNvPr>
          <p:cNvSpPr txBox="1"/>
          <p:nvPr/>
        </p:nvSpPr>
        <p:spPr>
          <a:xfrm>
            <a:off x="1320800" y="4927600"/>
            <a:ext cx="9652000" cy="558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Brief mechanistic considerations: no, diabetes remission is not due to weight loss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07E0EA-CA35-5768-310C-A33581E34EBC}"/>
              </a:ext>
            </a:extLst>
          </p:cNvPr>
          <p:cNvSpPr txBox="1"/>
          <p:nvPr/>
        </p:nvSpPr>
        <p:spPr>
          <a:xfrm>
            <a:off x="1320800" y="5715000"/>
            <a:ext cx="9652000" cy="558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1B3A50"/>
                </a:solidFill>
                <a:latin typeface="Calibri"/>
                <a:cs typeface="Calibri"/>
              </a:rPr>
              <a:t>Surgery as Disease Treatment vs Prophylactic Intervention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0FFE07-3CB5-330B-0414-96C636111DC7}"/>
              </a:ext>
            </a:extLst>
          </p:cNvPr>
          <p:cNvSpPr>
            <a:spLocks noGrp="1"/>
          </p:cNvSpPr>
          <p:nvPr/>
        </p:nvSpPr>
        <p:spPr>
          <a:xfrm>
            <a:off x="635000" y="558800"/>
            <a:ext cx="108839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GB" sz="3200" b="1" dirty="0">
                <a:solidFill>
                  <a:srgbClr val="0F2637"/>
                </a:solidFill>
                <a:latin typeface="Cambria"/>
                <a:ea typeface="Bitstream Charter"/>
                <a:cs typeface="Bitstream Charter"/>
              </a:rPr>
              <a:t>Content</a:t>
            </a:r>
            <a:endParaRPr sz="3200" b="1" dirty="0">
              <a:solidFill>
                <a:srgbClr val="0F2637"/>
              </a:solidFill>
              <a:latin typeface="Cambria"/>
              <a:ea typeface="Bitstream Charter"/>
              <a:cs typeface="Bitstream Charter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CCA4E5-61F4-204E-B23C-64ECBEF9F117}"/>
              </a:ext>
            </a:extLst>
          </p:cNvPr>
          <p:cNvSpPr/>
          <p:nvPr/>
        </p:nvSpPr>
        <p:spPr>
          <a:xfrm>
            <a:off x="711200" y="1778000"/>
            <a:ext cx="406400" cy="4064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D294A2-FBAD-C540-A082-9C78D7A4D480}"/>
              </a:ext>
            </a:extLst>
          </p:cNvPr>
          <p:cNvSpPr/>
          <p:nvPr/>
        </p:nvSpPr>
        <p:spPr>
          <a:xfrm>
            <a:off x="711200" y="2565400"/>
            <a:ext cx="406400" cy="4064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5F7865-FB97-2F42-8D73-0E351FD1FFBD}"/>
              </a:ext>
            </a:extLst>
          </p:cNvPr>
          <p:cNvSpPr/>
          <p:nvPr/>
        </p:nvSpPr>
        <p:spPr>
          <a:xfrm>
            <a:off x="711200" y="3352800"/>
            <a:ext cx="406400" cy="4064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FE0AA-97DD-A34A-93EE-BFA5E02D20E9}"/>
              </a:ext>
            </a:extLst>
          </p:cNvPr>
          <p:cNvSpPr/>
          <p:nvPr/>
        </p:nvSpPr>
        <p:spPr>
          <a:xfrm>
            <a:off x="711200" y="4140200"/>
            <a:ext cx="406400" cy="4064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D667CA-7F12-D34B-94A8-43CBAB5270AF}"/>
              </a:ext>
            </a:extLst>
          </p:cNvPr>
          <p:cNvSpPr/>
          <p:nvPr/>
        </p:nvSpPr>
        <p:spPr>
          <a:xfrm>
            <a:off x="711200" y="4927600"/>
            <a:ext cx="406400" cy="4064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539EE9E-DEC5-5744-99AF-DFD60266ABD1}"/>
              </a:ext>
            </a:extLst>
          </p:cNvPr>
          <p:cNvSpPr/>
          <p:nvPr/>
        </p:nvSpPr>
        <p:spPr>
          <a:xfrm>
            <a:off x="711200" y="5715000"/>
            <a:ext cx="406400" cy="4064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rgbClr val="FFFFFF"/>
                </a:solidFill>
                <a:latin typeface="Calibri"/>
                <a:cs typeface="Calibri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2842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newspaper&#10;&#10;Description automatically generated">
            <a:extLst>
              <a:ext uri="{FF2B5EF4-FFF2-40B4-BE49-F238E27FC236}">
                <a16:creationId xmlns:a16="http://schemas.microsoft.com/office/drawing/2014/main" id="{D3325A59-F50B-7746-B20A-F28333EF6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47" y="2679728"/>
            <a:ext cx="8729132" cy="3077017"/>
          </a:xfrm>
          <a:prstGeom prst="rect">
            <a:avLst/>
          </a:prstGeom>
          <a:noFill/>
        </p:spPr>
      </p:pic>
      <p:pic>
        <p:nvPicPr>
          <p:cNvPr id="5" name="Picture 4" descr="Screenshot 2020-05-10 at 17.54.58.png">
            <a:extLst>
              <a:ext uri="{FF2B5EF4-FFF2-40B4-BE49-F238E27FC236}">
                <a16:creationId xmlns:a16="http://schemas.microsoft.com/office/drawing/2014/main" id="{8B795449-9EEF-B145-BF63-7DCBD2A40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847" y="1211240"/>
            <a:ext cx="363220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86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1">
            <a:extLst>
              <a:ext uri="{FF2B5EF4-FFF2-40B4-BE49-F238E27FC236}">
                <a16:creationId xmlns:a16="http://schemas.microsoft.com/office/drawing/2014/main" id="{DCE179F8-5B15-D741-8E97-D1B94D1CB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10" y="123850"/>
            <a:ext cx="8809484" cy="2727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39D4AD-E7F0-2F63-24B5-1DAB25D85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60" y="2087841"/>
            <a:ext cx="9156651" cy="261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" name="Picture 1" descr="Intestinal Disease.bmp">
            <a:extLst>
              <a:ext uri="{FF2B5EF4-FFF2-40B4-BE49-F238E27FC236}">
                <a16:creationId xmlns:a16="http://schemas.microsoft.com/office/drawing/2014/main" id="{4A0202AE-5537-807E-5344-44BE545ADD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193" y="4117964"/>
            <a:ext cx="8971247" cy="261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9F2AB44-0FB7-78A6-A6D8-5816211B474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934772"/>
              </p:ext>
            </p:extLst>
          </p:nvPr>
        </p:nvGraphicFramePr>
        <p:xfrm>
          <a:off x="8995271" y="2409685"/>
          <a:ext cx="1879875" cy="1386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5" imgW="3277057" imgH="3715269" progId="MSPhotoEd.3">
                  <p:embed/>
                </p:oleObj>
              </mc:Choice>
              <mc:Fallback>
                <p:oleObj name="Photo Editor Photo" r:id="rId5" imgW="3277057" imgH="3715269" progId="MSPhotoEd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75C2AA04-D1E7-7B45-9CB8-FE4EF12176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271" y="2409685"/>
                        <a:ext cx="1879875" cy="1386436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00279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17961" dir="2700000" algn="ctr" rotWithShape="0">
                                <a:srgbClr val="99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110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Newsweek-Logo--620x28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528" y="628233"/>
            <a:ext cx="5260209" cy="147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454683" y="2452607"/>
            <a:ext cx="39985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dirty="0"/>
              <a:t>…“</a:t>
            </a:r>
            <a:r>
              <a:rPr lang="en-US" altLang="ja-JP" dirty="0" err="1"/>
              <a:t>Rubino's</a:t>
            </a:r>
            <a:r>
              <a:rPr lang="en-US" altLang="ja-JP" dirty="0"/>
              <a:t> idea boils down to one impolite word used to refer to the excrement of cows</a:t>
            </a:r>
            <a:r>
              <a:rPr lang="en-US" dirty="0"/>
              <a:t>”….</a:t>
            </a:r>
          </a:p>
          <a:p>
            <a:pPr algn="ctr" eaLnBrk="1" hangingPunct="1"/>
            <a:endParaRPr lang="en-US" dirty="0"/>
          </a:p>
          <a:p>
            <a:pPr algn="ctr" eaLnBrk="1" hangingPunct="1"/>
            <a:r>
              <a:rPr lang="en-US" b="1" dirty="0"/>
              <a:t>“BS”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21C1B8-3826-A318-69A3-F12A4CAA28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263" y="1580827"/>
            <a:ext cx="6276523" cy="49142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A3B416-E52C-FDA6-F761-45551CDF4E64}"/>
              </a:ext>
            </a:extLst>
          </p:cNvPr>
          <p:cNvSpPr txBox="1"/>
          <p:nvPr/>
        </p:nvSpPr>
        <p:spPr>
          <a:xfrm>
            <a:off x="1050852" y="535899"/>
            <a:ext cx="4671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Speaking about “Diabetes Surgery”</a:t>
            </a:r>
          </a:p>
          <a:p>
            <a:pPr algn="ctr"/>
            <a:r>
              <a:rPr lang="en-US" sz="2400" b="1" dirty="0"/>
              <a:t> in the early 2000s…</a:t>
            </a:r>
          </a:p>
        </p:txBody>
      </p:sp>
    </p:spTree>
    <p:extLst>
      <p:ext uri="{BB962C8B-B14F-4D97-AF65-F5344CB8AC3E}">
        <p14:creationId xmlns:p14="http://schemas.microsoft.com/office/powerpoint/2010/main" val="385853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6" descr="2007-03-31 Four Amigos at DSS-1 - 1 Rom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1" y="1524000"/>
            <a:ext cx="3719513" cy="462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0" name="Picture 5" descr="DSS -1 Grou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4464" y="1524000"/>
            <a:ext cx="5119687" cy="462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1" name="TextBox 3"/>
          <p:cNvSpPr txBox="1">
            <a:spLocks noChangeArrowheads="1"/>
          </p:cNvSpPr>
          <p:nvPr/>
        </p:nvSpPr>
        <p:spPr bwMode="auto">
          <a:xfrm>
            <a:off x="1325694" y="141288"/>
            <a:ext cx="927709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prstClr val="black"/>
                </a:solidFill>
              </a:rPr>
              <a:t> 1</a:t>
            </a:r>
            <a:r>
              <a:rPr lang="en-US" sz="2000" b="1" baseline="30000">
                <a:solidFill>
                  <a:prstClr val="black"/>
                </a:solidFill>
              </a:rPr>
              <a:t>st</a:t>
            </a:r>
            <a:r>
              <a:rPr lang="en-US" sz="2000" b="1">
                <a:solidFill>
                  <a:prstClr val="black"/>
                </a:solidFill>
              </a:rPr>
              <a:t> International Consensus Conference on GI Surgery for Type 2 Diabetes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prstClr val="black"/>
                </a:solidFill>
              </a:rPr>
              <a:t>Rome, Italy, 2007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81488" y="1012826"/>
            <a:ext cx="427559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b="1" u="sng">
                <a:solidFill>
                  <a:prstClr val="black"/>
                </a:solidFill>
              </a:rPr>
              <a:t>DIABETES SURGERY SUMMIT (DSS)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 u="sng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6C097-2564-7D74-E3F7-291E11C5B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DSS Delegates group.jpg">
            <a:extLst>
              <a:ext uri="{FF2B5EF4-FFF2-40B4-BE49-F238E27FC236}">
                <a16:creationId xmlns:a16="http://schemas.microsoft.com/office/drawing/2014/main" id="{689F8A4C-7FD3-40F9-8EEA-EDD0D2B2E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859" y="389745"/>
            <a:ext cx="8135939" cy="633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7" name="Slide Number Placeholder 1">
            <a:extLst>
              <a:ext uri="{FF2B5EF4-FFF2-40B4-BE49-F238E27FC236}">
                <a16:creationId xmlns:a16="http://schemas.microsoft.com/office/drawing/2014/main" id="{96E999C3-C8EC-6B39-E441-F2B5805F0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32" indent="-285744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2971" indent="-228594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160" indent="-228594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349" indent="-228594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584F2C-8F38-844F-B759-096631FCEF1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0178" name="Picture 4" descr="locandina50x70 March 9">
            <a:extLst>
              <a:ext uri="{FF2B5EF4-FFF2-40B4-BE49-F238E27FC236}">
                <a16:creationId xmlns:a16="http://schemas.microsoft.com/office/drawing/2014/main" id="{E0C58A4C-64BA-2CC2-3BFF-167C853A3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859" y="389744"/>
            <a:ext cx="2511675" cy="2407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467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4B155-7A9E-BC39-68A6-D89AEE5D4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Shape 54">
            <a:extLst>
              <a:ext uri="{FF2B5EF4-FFF2-40B4-BE49-F238E27FC236}">
                <a16:creationId xmlns:a16="http://schemas.microsoft.com/office/drawing/2014/main" id="{992CDBB8-5125-516C-BB48-B0C2E6121AC9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1936751"/>
            <a:ext cx="8875713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Shape 59">
            <a:extLst>
              <a:ext uri="{FF2B5EF4-FFF2-40B4-BE49-F238E27FC236}">
                <a16:creationId xmlns:a16="http://schemas.microsoft.com/office/drawing/2014/main" id="{787399A3-9326-47BC-8677-6EFD61C044DF}"/>
              </a:ext>
            </a:extLst>
          </p:cNvPr>
          <p:cNvSpPr txBox="1"/>
          <p:nvPr/>
        </p:nvSpPr>
        <p:spPr>
          <a:xfrm>
            <a:off x="1466786" y="5175687"/>
            <a:ext cx="4283455" cy="1819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81857" tIns="81857" rIns="81857" bIns="81857" anchor="ctr"/>
          <a:lstStyle/>
          <a:p>
            <a:pPr marL="0" marR="0" lvl="0" indent="0" algn="l" defTabSz="818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  <a:sym typeface="Arial"/>
              </a:rPr>
              <a:t>                  </a:t>
            </a:r>
          </a:p>
        </p:txBody>
      </p:sp>
      <p:sp>
        <p:nvSpPr>
          <p:cNvPr id="60" name="Shape 60">
            <a:extLst>
              <a:ext uri="{FF2B5EF4-FFF2-40B4-BE49-F238E27FC236}">
                <a16:creationId xmlns:a16="http://schemas.microsoft.com/office/drawing/2014/main" id="{DE7CA9C6-A9F5-F9B3-FF89-9B62C0A51D12}"/>
              </a:ext>
            </a:extLst>
          </p:cNvPr>
          <p:cNvSpPr txBox="1"/>
          <p:nvPr/>
        </p:nvSpPr>
        <p:spPr>
          <a:xfrm>
            <a:off x="1466765" y="4994802"/>
            <a:ext cx="1991455" cy="18197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81857" tIns="81857" rIns="81857" bIns="81857" anchor="ctr"/>
          <a:lstStyle/>
          <a:p>
            <a:pPr marL="0" marR="0" lvl="0" indent="0" algn="l" defTabSz="818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  <a:sym typeface="Arial"/>
              </a:rPr>
              <a:t>Fixed Effect Model                  </a:t>
            </a:r>
          </a:p>
        </p:txBody>
      </p:sp>
      <p:sp>
        <p:nvSpPr>
          <p:cNvPr id="64" name="Shape 64">
            <a:extLst>
              <a:ext uri="{FF2B5EF4-FFF2-40B4-BE49-F238E27FC236}">
                <a16:creationId xmlns:a16="http://schemas.microsoft.com/office/drawing/2014/main" id="{0D61EC0D-8F7E-F87B-E78F-C29167F0E8BF}"/>
              </a:ext>
            </a:extLst>
          </p:cNvPr>
          <p:cNvSpPr/>
          <p:nvPr/>
        </p:nvSpPr>
        <p:spPr>
          <a:xfrm>
            <a:off x="1562101" y="3851276"/>
            <a:ext cx="960439" cy="131763"/>
          </a:xfrm>
          <a:prstGeom prst="rect">
            <a:avLst/>
          </a:prstGeom>
          <a:solidFill>
            <a:srgbClr val="6B6B6B">
              <a:alpha val="8150"/>
            </a:srgbClr>
          </a:solidFill>
          <a:ln>
            <a:noFill/>
          </a:ln>
        </p:spPr>
        <p:txBody>
          <a:bodyPr lIns="81857" tIns="81857" rIns="81857" bIns="81857" anchor="ctr"/>
          <a:lstStyle/>
          <a:p>
            <a:pPr marL="0" marR="0" lvl="0" indent="0" algn="l" defTabSz="818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6" name="Shape 66">
            <a:extLst>
              <a:ext uri="{FF2B5EF4-FFF2-40B4-BE49-F238E27FC236}">
                <a16:creationId xmlns:a16="http://schemas.microsoft.com/office/drawing/2014/main" id="{49006423-F224-0420-4199-5666AC4D5175}"/>
              </a:ext>
            </a:extLst>
          </p:cNvPr>
          <p:cNvSpPr txBox="1"/>
          <p:nvPr/>
        </p:nvSpPr>
        <p:spPr>
          <a:xfrm>
            <a:off x="7939421" y="5615583"/>
            <a:ext cx="2203681" cy="2443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81857" tIns="81857" rIns="81857" bIns="81857" anchor="ctr"/>
          <a:lstStyle/>
          <a:p>
            <a:pPr marL="0" marR="0" lvl="0" indent="0" algn="l" defTabSz="818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Arial"/>
                <a:ea typeface="+mn-ea"/>
                <a:cs typeface="Arial"/>
                <a:sym typeface="Arial"/>
              </a:rPr>
              <a:t>Medical/Lifestyle                  Surgery                  </a:t>
            </a:r>
          </a:p>
        </p:txBody>
      </p:sp>
      <p:sp>
        <p:nvSpPr>
          <p:cNvPr id="72" name="Shape 72">
            <a:extLst>
              <a:ext uri="{FF2B5EF4-FFF2-40B4-BE49-F238E27FC236}">
                <a16:creationId xmlns:a16="http://schemas.microsoft.com/office/drawing/2014/main" id="{63169ED4-A215-6C42-6933-26D9A33A161A}"/>
              </a:ext>
            </a:extLst>
          </p:cNvPr>
          <p:cNvSpPr txBox="1"/>
          <p:nvPr/>
        </p:nvSpPr>
        <p:spPr>
          <a:xfrm>
            <a:off x="4286252" y="3044825"/>
            <a:ext cx="73025" cy="182563"/>
          </a:xfrm>
          <a:prstGeom prst="rect">
            <a:avLst/>
          </a:prstGeom>
          <a:noFill/>
          <a:ln>
            <a:noFill/>
          </a:ln>
        </p:spPr>
        <p:txBody>
          <a:bodyPr lIns="81857" tIns="81857" rIns="81857" bIns="81857"/>
          <a:lstStyle/>
          <a:p>
            <a:pPr marL="0" marR="0" lvl="0" indent="0" algn="l" defTabSz="818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]</a:t>
            </a:r>
          </a:p>
        </p:txBody>
      </p:sp>
      <p:sp>
        <p:nvSpPr>
          <p:cNvPr id="73" name="Shape 73">
            <a:extLst>
              <a:ext uri="{FF2B5EF4-FFF2-40B4-BE49-F238E27FC236}">
                <a16:creationId xmlns:a16="http://schemas.microsoft.com/office/drawing/2014/main" id="{8BE2CA32-E8DC-70C8-8335-2FD6B5E9F2AF}"/>
              </a:ext>
            </a:extLst>
          </p:cNvPr>
          <p:cNvSpPr txBox="1"/>
          <p:nvPr/>
        </p:nvSpPr>
        <p:spPr>
          <a:xfrm>
            <a:off x="4286252" y="3216277"/>
            <a:ext cx="73025" cy="180975"/>
          </a:xfrm>
          <a:prstGeom prst="rect">
            <a:avLst/>
          </a:prstGeom>
          <a:noFill/>
          <a:ln>
            <a:noFill/>
          </a:ln>
        </p:spPr>
        <p:txBody>
          <a:bodyPr lIns="81857" tIns="81857" rIns="81857" bIns="81857"/>
          <a:lstStyle/>
          <a:p>
            <a:pPr marL="0" marR="0" lvl="0" indent="0" algn="l" defTabSz="8187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]</a:t>
            </a:r>
          </a:p>
        </p:txBody>
      </p:sp>
      <p:grpSp>
        <p:nvGrpSpPr>
          <p:cNvPr id="2" name="Group 36">
            <a:extLst>
              <a:ext uri="{FF2B5EF4-FFF2-40B4-BE49-F238E27FC236}">
                <a16:creationId xmlns:a16="http://schemas.microsoft.com/office/drawing/2014/main" id="{D25AB977-9211-74C0-6401-77D20F4F18E0}"/>
              </a:ext>
            </a:extLst>
          </p:cNvPr>
          <p:cNvGrpSpPr>
            <a:grpSpLocks/>
          </p:cNvGrpSpPr>
          <p:nvPr/>
        </p:nvGrpSpPr>
        <p:grpSpPr bwMode="auto">
          <a:xfrm>
            <a:off x="10269540" y="2230439"/>
            <a:ext cx="352425" cy="3178175"/>
            <a:chOff x="9839839" y="2166091"/>
            <a:chExt cx="394416" cy="3178177"/>
          </a:xfrm>
        </p:grpSpPr>
        <p:sp>
          <p:nvSpPr>
            <p:cNvPr id="68" name="Shape 68">
              <a:extLst>
                <a:ext uri="{FF2B5EF4-FFF2-40B4-BE49-F238E27FC236}">
                  <a16:creationId xmlns:a16="http://schemas.microsoft.com/office/drawing/2014/main" id="{6A9A606E-9008-9689-FE24-F16E8E836ACA}"/>
                </a:ext>
              </a:extLst>
            </p:cNvPr>
            <p:cNvSpPr txBox="1"/>
            <p:nvPr/>
          </p:nvSpPr>
          <p:spPr>
            <a:xfrm rot="5400000">
              <a:off x="8517247" y="3627261"/>
              <a:ext cx="3178177" cy="2558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81857" tIns="81857" rIns="81857" bIns="81857" anchor="ctr"/>
            <a:lstStyle/>
            <a:p>
              <a:pPr marL="0" marR="0" lvl="0" indent="0" algn="ctr" defTabSz="818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Ascending Mean Baseline BMI</a:t>
              </a:r>
            </a:p>
          </p:txBody>
        </p:sp>
        <p:cxnSp>
          <p:nvCxnSpPr>
            <p:cNvPr id="72737" name="Shape 74">
              <a:extLst>
                <a:ext uri="{FF2B5EF4-FFF2-40B4-BE49-F238E27FC236}">
                  <a16:creationId xmlns:a16="http://schemas.microsoft.com/office/drawing/2014/main" id="{5460EDCD-34F1-712C-8774-D4EF6C4B072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9839839" y="2303307"/>
              <a:ext cx="1330" cy="2883056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 type="none" w="lg" len="lg"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34">
            <a:extLst>
              <a:ext uri="{FF2B5EF4-FFF2-40B4-BE49-F238E27FC236}">
                <a16:creationId xmlns:a16="http://schemas.microsoft.com/office/drawing/2014/main" id="{83D9CC1D-F776-2FC0-BF20-1E68D40F8519}"/>
              </a:ext>
            </a:extLst>
          </p:cNvPr>
          <p:cNvGrpSpPr>
            <a:grpSpLocks/>
          </p:cNvGrpSpPr>
          <p:nvPr/>
        </p:nvGrpSpPr>
        <p:grpSpPr bwMode="auto">
          <a:xfrm>
            <a:off x="1595438" y="2849565"/>
            <a:ext cx="8591551" cy="1208087"/>
            <a:chOff x="80963" y="2785536"/>
            <a:chExt cx="9664700" cy="1207956"/>
          </a:xfrm>
        </p:grpSpPr>
        <p:cxnSp>
          <p:nvCxnSpPr>
            <p:cNvPr id="72733" name="Shape 55">
              <a:extLst>
                <a:ext uri="{FF2B5EF4-FFF2-40B4-BE49-F238E27FC236}">
                  <a16:creationId xmlns:a16="http://schemas.microsoft.com/office/drawing/2014/main" id="{BB2922E4-8A74-C4C7-E5BE-3AA442621C5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0963" y="3408207"/>
              <a:ext cx="9664700" cy="0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prstDash val="dot"/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4" name="Shape 56">
              <a:extLst>
                <a:ext uri="{FF2B5EF4-FFF2-40B4-BE49-F238E27FC236}">
                  <a16:creationId xmlns:a16="http://schemas.microsoft.com/office/drawing/2014/main" id="{4A04C0D8-36B1-2303-2132-C57135C4C97C}"/>
                </a:ext>
              </a:extLst>
            </p:cNvPr>
            <p:cNvSpPr txBox="1"/>
            <p:nvPr/>
          </p:nvSpPr>
          <p:spPr>
            <a:xfrm>
              <a:off x="7241984" y="3683964"/>
              <a:ext cx="1355415" cy="309528"/>
            </a:xfrm>
            <a:prstGeom prst="rect">
              <a:avLst/>
            </a:prstGeom>
            <a:noFill/>
            <a:ln>
              <a:noFill/>
            </a:ln>
          </p:spPr>
          <p:txBody>
            <a:bodyPr lIns="81847" tIns="81847" rIns="81847" bIns="81847"/>
            <a:lstStyle/>
            <a:p>
              <a:pPr marL="0" marR="0" lvl="0" indent="0" algn="l" defTabSz="9122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Arial"/>
                  <a:cs typeface="Arial"/>
                  <a:sym typeface="Arial"/>
                </a:rPr>
                <a:t>BMI &gt; 35</a:t>
              </a:r>
              <a:endParaRPr kumimoji="0" lang="en" sz="1600" b="1" i="0" u="none" strike="noStrike" kern="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35" name="Shape 57">
              <a:extLst>
                <a:ext uri="{FF2B5EF4-FFF2-40B4-BE49-F238E27FC236}">
                  <a16:creationId xmlns:a16="http://schemas.microsoft.com/office/drawing/2014/main" id="{63C6489B-885D-C40D-8DDB-E2918F1FD9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42726" y="2785536"/>
              <a:ext cx="1355725" cy="30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1847" tIns="81847" rIns="81847" bIns="81847"/>
            <a:lstStyle>
              <a:lvl1pPr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1214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BMI ≤ 35</a:t>
              </a:r>
              <a:endParaRPr kumimoji="0" lang="en-US" sz="16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  <a:sym typeface="Arial" charset="0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C354A5BD-647D-03AC-E80E-25749163D3A1}"/>
              </a:ext>
            </a:extLst>
          </p:cNvPr>
          <p:cNvSpPr/>
          <p:nvPr/>
        </p:nvSpPr>
        <p:spPr>
          <a:xfrm>
            <a:off x="1490661" y="1851026"/>
            <a:ext cx="8531227" cy="407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224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72715" name="Group 5">
            <a:extLst>
              <a:ext uri="{FF2B5EF4-FFF2-40B4-BE49-F238E27FC236}">
                <a16:creationId xmlns:a16="http://schemas.microsoft.com/office/drawing/2014/main" id="{EA0E8284-5280-4FDB-D06E-9DA0D0E86632}"/>
              </a:ext>
            </a:extLst>
          </p:cNvPr>
          <p:cNvGrpSpPr>
            <a:grpSpLocks/>
          </p:cNvGrpSpPr>
          <p:nvPr/>
        </p:nvGrpSpPr>
        <p:grpSpPr bwMode="auto">
          <a:xfrm>
            <a:off x="1466852" y="1763711"/>
            <a:ext cx="8240713" cy="447674"/>
            <a:chOff x="33473" y="910596"/>
            <a:chExt cx="8240011" cy="353825"/>
          </a:xfrm>
        </p:grpSpPr>
        <p:sp>
          <p:nvSpPr>
            <p:cNvPr id="55" name="Shape 55">
              <a:extLst>
                <a:ext uri="{FF2B5EF4-FFF2-40B4-BE49-F238E27FC236}">
                  <a16:creationId xmlns:a16="http://schemas.microsoft.com/office/drawing/2014/main" id="{F3316423-A134-199E-43A5-1A8C26828BE0}"/>
                </a:ext>
              </a:extLst>
            </p:cNvPr>
            <p:cNvSpPr txBox="1"/>
            <p:nvPr/>
          </p:nvSpPr>
          <p:spPr>
            <a:xfrm>
              <a:off x="6940666" y="1105069"/>
              <a:ext cx="1332818" cy="15935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81857" tIns="81857" rIns="81857" bIns="81857" anchor="ctr"/>
            <a:lstStyle/>
            <a:p>
              <a:pPr marL="0" marR="0" lvl="0" indent="0" algn="ctr" defTabSz="818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Peto Odds Ratios</a:t>
              </a:r>
            </a:p>
          </p:txBody>
        </p:sp>
        <p:sp>
          <p:nvSpPr>
            <p:cNvPr id="61" name="Shape 61">
              <a:extLst>
                <a:ext uri="{FF2B5EF4-FFF2-40B4-BE49-F238E27FC236}">
                  <a16:creationId xmlns:a16="http://schemas.microsoft.com/office/drawing/2014/main" id="{EDF9555F-4679-D9CE-170C-8DC261E71E9E}"/>
                </a:ext>
              </a:extLst>
            </p:cNvPr>
            <p:cNvSpPr txBox="1"/>
            <p:nvPr/>
          </p:nvSpPr>
          <p:spPr>
            <a:xfrm>
              <a:off x="3056366" y="988578"/>
              <a:ext cx="870545" cy="1929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81857" tIns="81857" rIns="81857" bIns="81857" anchor="b"/>
            <a:lstStyle/>
            <a:p>
              <a:pPr marL="0" marR="0" lvl="0" indent="0" algn="ctr" defTabSz="818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8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Surgery</a:t>
              </a:r>
            </a:p>
          </p:txBody>
        </p:sp>
        <p:sp>
          <p:nvSpPr>
            <p:cNvPr id="62" name="Shape 62">
              <a:extLst>
                <a:ext uri="{FF2B5EF4-FFF2-40B4-BE49-F238E27FC236}">
                  <a16:creationId xmlns:a16="http://schemas.microsoft.com/office/drawing/2014/main" id="{0EE85D58-5DFF-6B07-2B47-B7F3840A1AF3}"/>
                </a:ext>
              </a:extLst>
            </p:cNvPr>
            <p:cNvSpPr txBox="1"/>
            <p:nvPr/>
          </p:nvSpPr>
          <p:spPr>
            <a:xfrm>
              <a:off x="3922517" y="910596"/>
              <a:ext cx="674631" cy="26976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81857" tIns="81857" rIns="81857" bIns="81857" anchor="b"/>
            <a:lstStyle/>
            <a:p>
              <a:pPr marL="0" marR="0" lvl="0" indent="0" algn="r" defTabSz="818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Medical/</a:t>
              </a:r>
            </a:p>
            <a:p>
              <a:pPr marL="0" marR="0" lvl="0" indent="0" algn="r" defTabSz="818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Lifestyle</a:t>
              </a:r>
            </a:p>
          </p:txBody>
        </p:sp>
        <p:sp>
          <p:nvSpPr>
            <p:cNvPr id="63" name="Shape 63">
              <a:extLst>
                <a:ext uri="{FF2B5EF4-FFF2-40B4-BE49-F238E27FC236}">
                  <a16:creationId xmlns:a16="http://schemas.microsoft.com/office/drawing/2014/main" id="{05DFB786-7135-7175-4016-37D7B70D8A40}"/>
                </a:ext>
              </a:extLst>
            </p:cNvPr>
            <p:cNvSpPr txBox="1"/>
            <p:nvPr/>
          </p:nvSpPr>
          <p:spPr>
            <a:xfrm>
              <a:off x="2670187" y="1131030"/>
              <a:ext cx="2060999" cy="1326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81857" tIns="81857" rIns="81857" bIns="81857" anchor="ctr"/>
            <a:lstStyle/>
            <a:p>
              <a:pPr marL="0" marR="0" lvl="0" indent="0" algn="l" defTabSz="818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           Glyc. Endp.   N   Glyc. Endp.   N                  </a:t>
              </a:r>
            </a:p>
          </p:txBody>
        </p:sp>
        <p:sp>
          <p:nvSpPr>
            <p:cNvPr id="65" name="Shape 65">
              <a:extLst>
                <a:ext uri="{FF2B5EF4-FFF2-40B4-BE49-F238E27FC236}">
                  <a16:creationId xmlns:a16="http://schemas.microsoft.com/office/drawing/2014/main" id="{3D91EF9E-2F9B-854F-6B30-58D5C8B47B6A}"/>
                </a:ext>
              </a:extLst>
            </p:cNvPr>
            <p:cNvSpPr txBox="1"/>
            <p:nvPr/>
          </p:nvSpPr>
          <p:spPr>
            <a:xfrm>
              <a:off x="33473" y="1057971"/>
              <a:ext cx="2918182" cy="1929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lIns="81857" tIns="81857" rIns="81857" bIns="81857"/>
            <a:lstStyle/>
            <a:p>
              <a:pPr marL="0" marR="0" lvl="0" indent="0" algn="l" defTabSz="8187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highlight>
                    <a:srgbClr val="FFFFFF"/>
                  </a:highlight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Study (Operation) [Follow-up; HbA1c endpoint]                 </a:t>
              </a:r>
            </a:p>
          </p:txBody>
        </p:sp>
        <p:cxnSp>
          <p:nvCxnSpPr>
            <p:cNvPr id="72728" name="Shape 70">
              <a:extLst>
                <a:ext uri="{FF2B5EF4-FFF2-40B4-BE49-F238E27FC236}">
                  <a16:creationId xmlns:a16="http://schemas.microsoft.com/office/drawing/2014/main" id="{11DFB661-7939-1925-1276-AB826C6A77B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08336" y="1120684"/>
              <a:ext cx="74481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729" name="Shape 71">
              <a:extLst>
                <a:ext uri="{FF2B5EF4-FFF2-40B4-BE49-F238E27FC236}">
                  <a16:creationId xmlns:a16="http://schemas.microsoft.com/office/drawing/2014/main" id="{CBCB57B4-7823-9B3B-ACD5-AB708C8D7D7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930949" y="1120684"/>
              <a:ext cx="74481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none" w="lg" len="lg"/>
              <a:tailEnd type="non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1ACED19-D8EC-F726-BD13-F66F39B3BEDD}"/>
                </a:ext>
              </a:extLst>
            </p:cNvPr>
            <p:cNvSpPr/>
            <p:nvPr/>
          </p:nvSpPr>
          <p:spPr>
            <a:xfrm>
              <a:off x="4719374" y="1122640"/>
              <a:ext cx="428588" cy="1342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397" tIns="45699" rIns="91397" bIns="45699" anchor="ctr"/>
            <a:lstStyle/>
            <a:p>
              <a:pPr marL="0" marR="0" lvl="0" indent="0" algn="ctr" defTabSz="91224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2731" name="TextBox 1">
              <a:extLst>
                <a:ext uri="{FF2B5EF4-FFF2-40B4-BE49-F238E27FC236}">
                  <a16:creationId xmlns:a16="http://schemas.microsoft.com/office/drawing/2014/main" id="{851912AB-E5A3-2AE8-461F-AFA9BABA55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97675" y="1085956"/>
              <a:ext cx="525974" cy="170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97" tIns="45699" rIns="91397" bIns="45699">
              <a:spAutoFit/>
            </a:bodyPr>
            <a:lstStyle>
              <a:lvl1pPr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1214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Weight</a:t>
              </a:r>
            </a:p>
          </p:txBody>
        </p:sp>
        <p:sp>
          <p:nvSpPr>
            <p:cNvPr id="72732" name="TextBox 26">
              <a:extLst>
                <a:ext uri="{FF2B5EF4-FFF2-40B4-BE49-F238E27FC236}">
                  <a16:creationId xmlns:a16="http://schemas.microsoft.com/office/drawing/2014/main" id="{A04C5372-7CE1-8AB1-05BB-6B9B255978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5525" y="1090303"/>
              <a:ext cx="1130255" cy="170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397" tIns="45699" rIns="91397" bIns="45699">
              <a:spAutoFit/>
            </a:bodyPr>
            <a:lstStyle>
              <a:lvl1pPr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12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marL="0" marR="0" lvl="0" indent="0" algn="l" defTabSz="121493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charset="0"/>
                  <a:ea typeface="ＭＳ Ｐゴシック" charset="0"/>
                  <a:cs typeface="Arial" charset="0"/>
                </a:rPr>
                <a:t>Peto, Fixed, 95% CI</a:t>
              </a:r>
            </a:p>
          </p:txBody>
        </p:sp>
      </p:grpSp>
      <p:sp>
        <p:nvSpPr>
          <p:cNvPr id="72716" name="TextBox 19">
            <a:extLst>
              <a:ext uri="{FF2B5EF4-FFF2-40B4-BE49-F238E27FC236}">
                <a16:creationId xmlns:a16="http://schemas.microsoft.com/office/drawing/2014/main" id="{079AEAF7-B3F6-BBB0-D3FA-552C36C2B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8898" y="6172479"/>
            <a:ext cx="4153701" cy="36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609585" rtl="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4A5A68"/>
                </a:solidFill>
                <a:effectLst/>
                <a:uLnTx/>
                <a:uFillTx/>
                <a:latin typeface="Calibri"/>
                <a:cs typeface="Calibri"/>
              </a:rPr>
              <a:t>Rubino F et al Diabetes Care (June 2016)</a:t>
            </a:r>
          </a:p>
        </p:txBody>
      </p:sp>
      <p:sp>
        <p:nvSpPr>
          <p:cNvPr id="72717" name="TextBox 15">
            <a:extLst>
              <a:ext uri="{FF2B5EF4-FFF2-40B4-BE49-F238E27FC236}">
                <a16:creationId xmlns:a16="http://schemas.microsoft.com/office/drawing/2014/main" id="{0EF152B5-A4F8-2408-E7C6-02A71172D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438" y="551456"/>
            <a:ext cx="9026527" cy="570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609585" rtl="0" eaLnBrk="0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RCTs of Surgery </a:t>
            </a:r>
            <a:r>
              <a:rPr kumimoji="0" lang="en-US" sz="2667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vs</a:t>
            </a:r>
            <a:r>
              <a:rPr kumimoji="0" lang="en-US" sz="2667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. Meds/Lifestyle Care for T2DM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1418B61-D39C-A5B3-A511-9C3D14BB53AB}"/>
              </a:ext>
            </a:extLst>
          </p:cNvPr>
          <p:cNvSpPr/>
          <p:nvPr/>
        </p:nvSpPr>
        <p:spPr>
          <a:xfrm>
            <a:off x="7900990" y="5640389"/>
            <a:ext cx="2060575" cy="271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609585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Shape 34">
            <a:extLst>
              <a:ext uri="{FF2B5EF4-FFF2-40B4-BE49-F238E27FC236}">
                <a16:creationId xmlns:a16="http://schemas.microsoft.com/office/drawing/2014/main" id="{725102E0-A2A6-5CAB-7F7D-386AA56EC192}"/>
              </a:ext>
            </a:extLst>
          </p:cNvPr>
          <p:cNvSpPr txBox="1"/>
          <p:nvPr/>
        </p:nvSpPr>
        <p:spPr bwMode="auto">
          <a:xfrm>
            <a:off x="9023349" y="5664200"/>
            <a:ext cx="1416051" cy="6588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Favors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Surgery</a:t>
            </a:r>
            <a:endParaRPr kumimoji="0" lang="en" sz="1600" b="1" i="0" u="none" strike="noStrike" kern="0" cap="none" spc="0" normalizeH="0" baseline="30000" noProof="0" dirty="0">
              <a:ln>
                <a:noFill/>
              </a:ln>
              <a:solidFill>
                <a:srgbClr val="B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9" name="Shape 34">
            <a:extLst>
              <a:ext uri="{FF2B5EF4-FFF2-40B4-BE49-F238E27FC236}">
                <a16:creationId xmlns:a16="http://schemas.microsoft.com/office/drawing/2014/main" id="{629A1749-318F-A53A-E9DE-E58A1EEA9245}"/>
              </a:ext>
            </a:extLst>
          </p:cNvPr>
          <p:cNvSpPr txBox="1"/>
          <p:nvPr/>
        </p:nvSpPr>
        <p:spPr bwMode="auto">
          <a:xfrm>
            <a:off x="7359651" y="5667375"/>
            <a:ext cx="1846263" cy="66833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Favors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0" cap="none" spc="0" normalizeH="0" baseline="0" noProof="0" dirty="0">
                <a:ln>
                  <a:noFill/>
                </a:ln>
                <a:solidFill>
                  <a:srgbClr val="B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Meds-Lifestyle</a:t>
            </a:r>
            <a:endParaRPr kumimoji="0" lang="en" sz="1600" b="1" i="0" u="none" strike="noStrike" kern="0" cap="none" spc="0" normalizeH="0" baseline="30000" noProof="0" dirty="0">
              <a:ln>
                <a:noFill/>
              </a:ln>
              <a:solidFill>
                <a:srgbClr val="B00000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EC375F4-E392-370C-D895-B5E8EBB063BE}"/>
              </a:ext>
            </a:extLst>
          </p:cNvPr>
          <p:cNvCxnSpPr/>
          <p:nvPr/>
        </p:nvCxnSpPr>
        <p:spPr>
          <a:xfrm>
            <a:off x="9080500" y="5627689"/>
            <a:ext cx="0" cy="66675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6BA1902-3D93-34C6-E3E5-9A92799E2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089" y="2741613"/>
            <a:ext cx="3817937" cy="1131848"/>
          </a:xfrm>
          <a:prstGeom prst="rect">
            <a:avLst/>
          </a:prstGeom>
          <a:solidFill>
            <a:srgbClr val="000099"/>
          </a:solidFill>
          <a:ln w="28575">
            <a:solidFill>
              <a:srgbClr val="00FF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609585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Level 1A Evidence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: </a:t>
            </a:r>
          </a:p>
          <a:p>
            <a:pPr marL="0" marR="0" lvl="0" indent="0" algn="ctr" defTabSz="609585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Surgical Superiority</a:t>
            </a:r>
          </a:p>
        </p:txBody>
      </p:sp>
    </p:spTree>
    <p:extLst>
      <p:ext uri="{BB962C8B-B14F-4D97-AF65-F5344CB8AC3E}">
        <p14:creationId xmlns:p14="http://schemas.microsoft.com/office/powerpoint/2010/main" val="1639592882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485DD-4482-D8F4-38C0-73F694D2A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B98BFB-C180-9206-A47C-4AABAAC17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5227" y="219907"/>
            <a:ext cx="4848224" cy="650768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A7E990D9-C16C-4C55-EA26-9997494B33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609585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42774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Group 5">
            <a:extLst>
              <a:ext uri="{FF2B5EF4-FFF2-40B4-BE49-F238E27FC236}">
                <a16:creationId xmlns:a16="http://schemas.microsoft.com/office/drawing/2014/main" id="{EA6916CB-94AB-F946-A903-C9B22BEC63A6}"/>
              </a:ext>
            </a:extLst>
          </p:cNvPr>
          <p:cNvGrpSpPr>
            <a:grpSpLocks/>
          </p:cNvGrpSpPr>
          <p:nvPr/>
        </p:nvGrpSpPr>
        <p:grpSpPr bwMode="auto">
          <a:xfrm>
            <a:off x="635000" y="1651000"/>
            <a:ext cx="7112000" cy="2501900"/>
            <a:chOff x="211" y="1209"/>
            <a:chExt cx="6101" cy="1906"/>
          </a:xfrm>
        </p:grpSpPr>
        <p:sp>
          <p:nvSpPr>
            <p:cNvPr id="41990" name="Rectangle 4">
              <a:extLst>
                <a:ext uri="{FF2B5EF4-FFF2-40B4-BE49-F238E27FC236}">
                  <a16:creationId xmlns:a16="http://schemas.microsoft.com/office/drawing/2014/main" id="{E3BFCE4C-FB0D-574A-AD96-FD7987F30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" y="1209"/>
              <a:ext cx="6101" cy="19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defTabSz="609585" eaLnBrk="1" hangingPunct="1"/>
              <a:endParaRPr lang="en-US" altLang="en-US" sz="1800">
                <a:solidFill>
                  <a:prstClr val="black"/>
                </a:solidFill>
              </a:endParaRPr>
            </a:p>
          </p:txBody>
        </p:sp>
        <p:pic>
          <p:nvPicPr>
            <p:cNvPr id="41991" name="Picture 2">
              <a:extLst>
                <a:ext uri="{FF2B5EF4-FFF2-40B4-BE49-F238E27FC236}">
                  <a16:creationId xmlns:a16="http://schemas.microsoft.com/office/drawing/2014/main" id="{B014851E-462E-444E-9240-DCBF4B4AC2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" y="1264"/>
              <a:ext cx="6021" cy="1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8CD61D1-0E58-804F-A138-E4C2A3A48531}"/>
              </a:ext>
            </a:extLst>
          </p:cNvPr>
          <p:cNvSpPr txBox="1"/>
          <p:nvPr/>
        </p:nvSpPr>
        <p:spPr>
          <a:xfrm>
            <a:off x="635000" y="635000"/>
            <a:ext cx="10883900" cy="609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3200" b="1">
                <a:solidFill>
                  <a:srgbClr val="0F2637"/>
                </a:solidFill>
                <a:latin typeface="Cambria"/>
                <a:cs typeface="Calibri"/>
              </a:rPr>
              <a:t>How do we define remission?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247E8D-43E4-F240-A148-4091036B6C7D}"/>
              </a:ext>
            </a:extLst>
          </p:cNvPr>
          <p:cNvSpPr txBox="1"/>
          <p:nvPr/>
        </p:nvSpPr>
        <p:spPr>
          <a:xfrm>
            <a:off x="635000" y="4368800"/>
            <a:ext cx="7112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400" b="1">
                <a:solidFill>
                  <a:srgbClr val="1B3A50"/>
                </a:solidFill>
                <a:latin typeface="Calibri"/>
                <a:cs typeface="Calibri"/>
              </a:rPr>
              <a:t>ADA Consensus Statement, Diabetes Care 2009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9771B0-5400-4E45-B080-B45713835903}"/>
              </a:ext>
            </a:extLst>
          </p:cNvPr>
          <p:cNvSpPr txBox="1"/>
          <p:nvPr/>
        </p:nvSpPr>
        <p:spPr>
          <a:xfrm>
            <a:off x="635000" y="4724400"/>
            <a:ext cx="7112000" cy="685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i="1">
                <a:solidFill>
                  <a:srgbClr val="1B3A50"/>
                </a:solidFill>
                <a:latin typeface="Calibri"/>
                <a:cs typeface="Calibri"/>
              </a:rPr>
              <a:t>“Cure = persistent state of diabetes remission for at least 5-year duration”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F646D8-521A-9543-8670-F2D975966AD3}"/>
              </a:ext>
            </a:extLst>
          </p:cNvPr>
          <p:cNvSpPr/>
          <p:nvPr/>
        </p:nvSpPr>
        <p:spPr>
          <a:xfrm>
            <a:off x="8051800" y="1651000"/>
            <a:ext cx="3505200" cy="3708400"/>
          </a:xfrm>
          <a:prstGeom prst="rect">
            <a:avLst/>
          </a:prstGeom>
          <a:solidFill>
            <a:srgbClr val="0F263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087D4F-888C-834A-8BCC-513146DEF65C}"/>
              </a:ext>
            </a:extLst>
          </p:cNvPr>
          <p:cNvSpPr txBox="1"/>
          <p:nvPr/>
        </p:nvSpPr>
        <p:spPr>
          <a:xfrm>
            <a:off x="8356600" y="1930400"/>
            <a:ext cx="2895600" cy="762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F2B138"/>
                </a:solidFill>
                <a:latin typeface="Calibri"/>
                <a:cs typeface="Calibri"/>
              </a:rPr>
              <a:t>ADA 2021 definition of diabetes remission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C9F6F1-72B5-AE4E-A721-08C62ED19E50}"/>
              </a:ext>
            </a:extLst>
          </p:cNvPr>
          <p:cNvSpPr txBox="1"/>
          <p:nvPr/>
        </p:nvSpPr>
        <p:spPr>
          <a:xfrm>
            <a:off x="8356600" y="2870200"/>
            <a:ext cx="2895600" cy="330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FFFFFF"/>
                </a:solidFill>
                <a:latin typeface="Calibri"/>
                <a:cs typeface="Calibri"/>
              </a:rPr>
              <a:t>HbA1c &lt; 6.5%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C7A67B-0F1C-974D-9F6B-43EB005142C3}"/>
              </a:ext>
            </a:extLst>
          </p:cNvPr>
          <p:cNvSpPr txBox="1"/>
          <p:nvPr/>
        </p:nvSpPr>
        <p:spPr>
          <a:xfrm>
            <a:off x="8356600" y="3276600"/>
            <a:ext cx="2895600" cy="939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>
                <a:solidFill>
                  <a:srgbClr val="FFFFFF"/>
                </a:solidFill>
                <a:latin typeface="Calibri"/>
                <a:cs typeface="Calibri"/>
              </a:rPr>
              <a:t>for at least 3 months without glucose-lowering medication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C54046-8AA1-0649-BC10-C5F8BA7EB55B}"/>
              </a:ext>
            </a:extLst>
          </p:cNvPr>
          <p:cNvSpPr txBox="1"/>
          <p:nvPr/>
        </p:nvSpPr>
        <p:spPr>
          <a:xfrm>
            <a:off x="8356600" y="4394200"/>
            <a:ext cx="2895600" cy="660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400" i="1">
                <a:solidFill>
                  <a:srgbClr val="BFD0DC"/>
                </a:solidFill>
                <a:latin typeface="Calibri"/>
                <a:cs typeface="Calibri"/>
              </a:rPr>
              <a:t>(at least 1 year in the 2009 definition)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A8C2E9-CD6C-4746-87D3-476DFE64AAE1}"/>
              </a:ext>
            </a:extLst>
          </p:cNvPr>
          <p:cNvSpPr txBox="1"/>
          <p:nvPr/>
        </p:nvSpPr>
        <p:spPr>
          <a:xfrm>
            <a:off x="635000" y="5969000"/>
            <a:ext cx="10922000" cy="304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200">
                <a:solidFill>
                  <a:srgbClr val="4A5A68"/>
                </a:solidFill>
                <a:latin typeface="Calibri"/>
                <a:cs typeface="Calibri"/>
              </a:rPr>
              <a:t>Diabetes Care 2009;32:2133. Riddle MC, et al. Consensus Report: Diabetes Care 2021;44(10):2438–2444.</a:t>
            </a:r>
          </a:p>
        </p:txBody>
      </p:sp>
    </p:spTree>
    <p:extLst>
      <p:ext uri="{BB962C8B-B14F-4D97-AF65-F5344CB8AC3E}">
        <p14:creationId xmlns:p14="http://schemas.microsoft.com/office/powerpoint/2010/main" val="125409556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37">
            <a:alpha val="10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B9D870-2300-2532-1939-9CC6A92C3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F17F65-32BC-052E-B3AB-33FF5C486954}"/>
              </a:ext>
            </a:extLst>
          </p:cNvPr>
          <p:cNvSpPr txBox="1"/>
          <p:nvPr/>
        </p:nvSpPr>
        <p:spPr>
          <a:xfrm>
            <a:off x="1016000" y="3105834"/>
            <a:ext cx="1016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libri"/>
              </a:rPr>
              <a:t>Remission and Relapse</a:t>
            </a:r>
          </a:p>
        </p:txBody>
      </p:sp>
    </p:spTree>
    <p:extLst>
      <p:ext uri="{BB962C8B-B14F-4D97-AF65-F5344CB8AC3E}">
        <p14:creationId xmlns:p14="http://schemas.microsoft.com/office/powerpoint/2010/main" val="972448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9"/>
            <a:ext cx="6875819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5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6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4" y="1201312"/>
            <a:ext cx="4808303" cy="4088667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090F3F-6840-8B4E-B4A2-9830F02B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3" y="478285"/>
            <a:ext cx="3351309" cy="3071907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defTabSz="1219170"/>
            <a:r>
              <a:rPr lang="en-US" sz="3200" b="1" dirty="0">
                <a:solidFill>
                  <a:srgbClr val="FFC000"/>
                </a:solidFill>
              </a:rPr>
              <a:t>10-Year Outcomes of Metabolic Surgery for Type 2 Diabetes</a:t>
            </a: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DAFB04DC-BB84-D245-9CB7-E6013F475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66" y="3163968"/>
            <a:ext cx="3495473" cy="1048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FD90307F-D7B8-E44B-A284-681F490F6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9671" y="2906493"/>
            <a:ext cx="1420173" cy="47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4BA280D-836F-BE4B-8245-1B7AA362CC46}"/>
              </a:ext>
            </a:extLst>
          </p:cNvPr>
          <p:cNvSpPr txBox="1"/>
          <p:nvPr/>
        </p:nvSpPr>
        <p:spPr>
          <a:xfrm>
            <a:off x="1440054" y="4193354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Jan 2021</a:t>
            </a:r>
          </a:p>
        </p:txBody>
      </p:sp>
      <p:pic>
        <p:nvPicPr>
          <p:cNvPr id="18" name="Picture 21">
            <a:extLst>
              <a:ext uri="{FF2B5EF4-FFF2-40B4-BE49-F238E27FC236}">
                <a16:creationId xmlns:a16="http://schemas.microsoft.com/office/drawing/2014/main" id="{8D41E52E-B517-0E4A-AD7A-A231CB3AA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639" y="4769413"/>
            <a:ext cx="1132360" cy="133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A3400174-F924-E541-B3F0-6107DA169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67" y="4712730"/>
            <a:ext cx="1203955" cy="1424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C194BE-65FE-7745-9BBF-9DAD9C9E0C3B}"/>
              </a:ext>
            </a:extLst>
          </p:cNvPr>
          <p:cNvSpPr txBox="1"/>
          <p:nvPr/>
        </p:nvSpPr>
        <p:spPr>
          <a:xfrm>
            <a:off x="1730427" y="5178676"/>
            <a:ext cx="443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vs</a:t>
            </a:r>
          </a:p>
        </p:txBody>
      </p:sp>
      <p:pic>
        <p:nvPicPr>
          <p:cNvPr id="25" name="Picture 24" descr="Chart, waterfall chart&#10;&#10;Description automatically generated">
            <a:extLst>
              <a:ext uri="{FF2B5EF4-FFF2-40B4-BE49-F238E27FC236}">
                <a16:creationId xmlns:a16="http://schemas.microsoft.com/office/drawing/2014/main" id="{504AAE4B-90EC-6543-8EE0-B195CE4CAB5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609" r="14638" b="1"/>
          <a:stretch/>
        </p:blipFill>
        <p:spPr>
          <a:xfrm>
            <a:off x="4415406" y="2376351"/>
            <a:ext cx="5192276" cy="406330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6E6B5171-8B68-2441-9BD9-573F4089A1EC}"/>
              </a:ext>
            </a:extLst>
          </p:cNvPr>
          <p:cNvSpPr/>
          <p:nvPr/>
        </p:nvSpPr>
        <p:spPr>
          <a:xfrm>
            <a:off x="6697836" y="418349"/>
            <a:ext cx="5036964" cy="34097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377">
              <a:lnSpc>
                <a:spcPct val="90000"/>
              </a:lnSpc>
              <a:spcAft>
                <a:spcPts val="600"/>
              </a:spcAft>
            </a:pP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594" defTabSz="914377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 (Total) </a:t>
            </a:r>
            <a:r>
              <a:rPr lang="en-US" sz="4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66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37.5% </a:t>
            </a:r>
            <a:endParaRPr lang="en-US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594" defTabSz="914377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Therapy: 0%</a:t>
            </a:r>
          </a:p>
          <a:p>
            <a:pPr defTabSz="914377">
              <a:lnSpc>
                <a:spcPct val="90000"/>
              </a:lnSpc>
              <a:spcAft>
                <a:spcPts val="600"/>
              </a:spcAft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BPD (</a:t>
            </a:r>
            <a:r>
              <a:rPr lang="en-US" sz="1867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50%; </a:t>
            </a: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CI: 30.0; 70.1), </a:t>
            </a:r>
          </a:p>
          <a:p>
            <a:pPr defTabSz="914377">
              <a:lnSpc>
                <a:spcPct val="90000"/>
              </a:lnSpc>
              <a:spcAft>
                <a:spcPts val="600"/>
              </a:spcAft>
            </a:pPr>
            <a:r>
              <a:rPr lang="en-US" sz="18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RYGB (25%; CI: 11.2; 46.9) </a:t>
            </a:r>
          </a:p>
          <a:p>
            <a:pPr defTabSz="914377">
              <a:lnSpc>
                <a:spcPct val="90000"/>
              </a:lnSpc>
              <a:spcAft>
                <a:spcPts val="600"/>
              </a:spcAft>
            </a:pPr>
            <a:r>
              <a:rPr lang="en-US" sz="1467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(P=0.19, Fisher exact test between surgical procedures)</a:t>
            </a:r>
          </a:p>
          <a:p>
            <a:pPr indent="-228594" defTabSz="914377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52C96267-DE1E-174C-AC5C-C9A1C8FD176D}"/>
              </a:ext>
            </a:extLst>
          </p:cNvPr>
          <p:cNvSpPr txBox="1">
            <a:spLocks/>
          </p:cNvSpPr>
          <p:nvPr/>
        </p:nvSpPr>
        <p:spPr>
          <a:xfrm>
            <a:off x="4123281" y="-1782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77"/>
            <a:r>
              <a:rPr lang="en-US" sz="4000" u="sng" dirty="0">
                <a:solidFill>
                  <a:prstClr val="black"/>
                </a:solidFill>
                <a:latin typeface="Calibri Light" panose="020F0302020204030204"/>
              </a:rPr>
              <a:t>10-year Remission of Diabetes in RCT</a:t>
            </a:r>
          </a:p>
        </p:txBody>
      </p:sp>
    </p:spTree>
    <p:extLst>
      <p:ext uri="{BB962C8B-B14F-4D97-AF65-F5344CB8AC3E}">
        <p14:creationId xmlns:p14="http://schemas.microsoft.com/office/powerpoint/2010/main" val="102328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1C9BD01-2709-4481-91D2-995A09995F6B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2637"/>
                </a:solidFill>
                <a:latin typeface="Cambria" pitchFamily="34" charset="0"/>
                <a:cs typeface="Cambria"/>
              </a:rPr>
              <a:t>Prediction of initial remission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1BE7FBF2-488B-4E85-BF51-F65D40C58051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810875" cy="0"/>
          </a:xfrm>
          <a:prstGeom prst="line">
            <a:avLst/>
          </a:prstGeom>
          <a:ln w="19050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2" name="Table 11"/>
          <p:cNvGraphicFramePr/>
          <p:nvPr>
            <p:extLst>
              <p:ext uri="{D42A27DB-BD31-4B8C-83A1-F6EECF244321}">
                <p14:modId xmlns:p14="http://schemas.microsoft.com/office/powerpoint/2010/main" val="3112703974"/>
              </p:ext>
            </p:extLst>
          </p:nvPr>
        </p:nvGraphicFramePr>
        <p:xfrm>
          <a:off x="619125" y="2159000"/>
          <a:ext cx="10953750" cy="2946400"/>
        </p:xfrm>
        <a:graphic>
          <a:graphicData uri="http://schemas.openxmlformats.org/drawingml/2006/table">
            <a:tbl>
              <a:tblPr firstRow="1" bandRow="1"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Predictor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Direction of association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What it probably captures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Evidence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Diabetes duration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Shorter </a:t>
                      </a:r>
                      <a:r>
                        <a:rPr sz="1300" b="1" dirty="0" err="1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favours</a:t>
                      </a:r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Disease stage and residual β-cell function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Most reproducible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Age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Younger </a:t>
                      </a:r>
                      <a:r>
                        <a:rPr sz="1300" b="1" dirty="0" err="1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favours</a:t>
                      </a:r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Disease stage and reserve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Consistent, but not a cutoff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HbA1c / fasting glucose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Lower </a:t>
                      </a:r>
                      <a:r>
                        <a:rPr sz="1300" b="1" dirty="0" err="1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favours</a:t>
                      </a:r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Glycaemic severity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Consistent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Insulin / medication burden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Less treatment </a:t>
                      </a:r>
                      <a:r>
                        <a:rPr sz="1300" b="1" dirty="0" err="1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favours</a:t>
                      </a:r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β-cell failure and severity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Strong, confounded by indication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Fasting C-peptide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Higher </a:t>
                      </a:r>
                      <a:r>
                        <a:rPr sz="1300" b="1" dirty="0" err="1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favours</a:t>
                      </a:r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Endogenous insulin secretion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Stronger evidence in Asian cohorts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BMI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FF0000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Inconsistent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Poor proxy for metabolic phenotype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 dirty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Not reliable alone</a:t>
                      </a:r>
                    </a:p>
                  </a:txBody>
                  <a:tcPr marT="38100" marB="38100">
                    <a:solidFill>
                      <a:srgbClr val="FFF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0B6386B-AC0C-4760-9F56-C3E58DA01500}"/>
              </a:ext>
            </a:extLst>
          </p:cNvPr>
          <p:cNvSpPr>
            <a:spLocks noGrp="1"/>
          </p:cNvSpPr>
          <p:nvPr/>
        </p:nvSpPr>
        <p:spPr>
          <a:xfrm>
            <a:off x="524580" y="5207000"/>
            <a:ext cx="10382250" cy="3810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4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 dirty="0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Candidate biomarkers such as GLP-1, bile acids, adipokines and microbiome features remain exploratory.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959E06-D92C-AF2B-0FE5-5D9AE8438453}"/>
              </a:ext>
            </a:extLst>
          </p:cNvPr>
          <p:cNvSpPr txBox="1"/>
          <p:nvPr/>
        </p:nvSpPr>
        <p:spPr>
          <a:xfrm>
            <a:off x="622300" y="5689600"/>
            <a:ext cx="1096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A5A68"/>
                </a:solidFill>
                <a:latin typeface="Calibri"/>
                <a:cs typeface="Calibri"/>
              </a:rPr>
              <a:t>Cureus 2020, doi:10.7759/cureus.9973; Zhang et al. Br J Surg 2016, doi:10.1002/bjs.10255; Wang et al. 2014; Chen and Kong, J Diabetes Investig 2018, doi:10.1111/jdi.12871.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B226C5-0C3F-DD46-8C9B-F78BF6AB5372}"/>
              </a:ext>
            </a:extLst>
          </p:cNvPr>
          <p:cNvSpPr txBox="1"/>
          <p:nvPr/>
        </p:nvSpPr>
        <p:spPr>
          <a:xfrm>
            <a:off x="622300" y="1320800"/>
            <a:ext cx="109601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500" b="1">
                <a:solidFill>
                  <a:srgbClr val="1B3A50"/>
                </a:solidFill>
                <a:latin typeface="Calibri"/>
                <a:cs typeface="Calibri"/>
              </a:rPr>
              <a:t>Preoperative predictors and their interpretation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DFD1C0-01BE-1E45-A906-79C94AA94E75}"/>
              </a:ext>
            </a:extLst>
          </p:cNvPr>
          <p:cNvSpPr txBox="1"/>
          <p:nvPr/>
        </p:nvSpPr>
        <p:spPr>
          <a:xfrm>
            <a:off x="622300" y="1625600"/>
            <a:ext cx="10960100" cy="5080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>
                <a:solidFill>
                  <a:srgbClr val="4A5A68"/>
                </a:solidFill>
                <a:latin typeface="Calibri"/>
                <a:cs typeface="Calibri"/>
              </a:rPr>
              <a:t>Outcome: medication-free glycaemic remission at a prespecified time  ·  Baseline signals: diabetes duration, age, HbA1c, treatment intensity and C-peptide  ·  Evidence: more studies, but usually only 6–36 months of follow-up</a:t>
            </a:r>
          </a:p>
        </p:txBody>
      </p:sp>
    </p:spTree>
    <p:extLst>
      <p:ext uri="{BB962C8B-B14F-4D97-AF65-F5344CB8AC3E}">
        <p14:creationId xmlns:p14="http://schemas.microsoft.com/office/powerpoint/2010/main" val="4231312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B016F50-19B8-4D09-8D82-C19B7C34822A}"/>
              </a:ext>
            </a:extLst>
          </p:cNvPr>
          <p:cNvSpPr>
            <a:spLocks noGrp="1"/>
          </p:cNvSpPr>
          <p:nvPr/>
        </p:nvSpPr>
        <p:spPr>
          <a:xfrm>
            <a:off x="635000" y="558800"/>
            <a:ext cx="108839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00" b="1">
                <a:solidFill>
                  <a:srgbClr val="0F2637"/>
                </a:solidFill>
                <a:latin typeface="Cambria"/>
                <a:ea typeface="Bitstream Charter"/>
                <a:cs typeface="Bitstream Charter"/>
              </a:rPr>
              <a:t>Relapse is common over long follow-up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A00980B3-659B-4C30-9457-D23D7BFFA6BD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810875" cy="0"/>
          </a:xfrm>
          <a:prstGeom prst="line">
            <a:avLst/>
          </a:prstGeom>
          <a:ln w="19050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9" name="Chart"/>
          <p:cNvGraphicFramePr/>
          <p:nvPr/>
        </p:nvGraphicFramePr>
        <p:xfrm>
          <a:off x="714374" y="1619249"/>
          <a:ext cx="9515475" cy="4210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9A99718-9423-4905-95EC-9462DBB1A2E5}"/>
              </a:ext>
            </a:extLst>
          </p:cNvPr>
          <p:cNvSpPr>
            <a:spLocks noGrp="1"/>
          </p:cNvSpPr>
          <p:nvPr/>
        </p:nvSpPr>
        <p:spPr>
          <a:xfrm>
            <a:off x="1752600" y="1419235"/>
            <a:ext cx="2714625" cy="1190613"/>
          </a:xfrm>
          <a:prstGeom prst="roundRect">
            <a:avLst>
              <a:gd name="adj" fmla="val 5161"/>
            </a:avLst>
          </a:prstGeom>
          <a:solidFill>
            <a:srgbClr val="F2F6F9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E72AF1-2A8C-4ED5-83AD-F63BF599ED0D}"/>
              </a:ext>
            </a:extLst>
          </p:cNvPr>
          <p:cNvSpPr>
            <a:spLocks noGrp="1"/>
          </p:cNvSpPr>
          <p:nvPr/>
        </p:nvSpPr>
        <p:spPr>
          <a:xfrm>
            <a:off x="1990725" y="1547826"/>
            <a:ext cx="2286000" cy="248418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5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2,090 patients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4B576E-AB13-4A20-97D1-4AE0A5887245}"/>
              </a:ext>
            </a:extLst>
          </p:cNvPr>
          <p:cNvSpPr>
            <a:spLocks noGrp="1"/>
          </p:cNvSpPr>
          <p:nvPr/>
        </p:nvSpPr>
        <p:spPr>
          <a:xfrm>
            <a:off x="1990725" y="1909776"/>
            <a:ext cx="2286000" cy="631692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0" dirty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20.1% relapsed after remission at two years in the Swedish registry cohort.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74E9309-C8C1-4811-B733-A8ABBD4BA027}"/>
              </a:ext>
            </a:extLst>
          </p:cNvPr>
          <p:cNvSpPr>
            <a:spLocks noGrp="1"/>
          </p:cNvSpPr>
          <p:nvPr/>
        </p:nvSpPr>
        <p:spPr>
          <a:xfrm>
            <a:off x="8872536" y="2671776"/>
            <a:ext cx="2714625" cy="1514447"/>
          </a:xfrm>
          <a:prstGeom prst="roundRect">
            <a:avLst>
              <a:gd name="adj" fmla="val 5161"/>
            </a:avLst>
          </a:prstGeom>
          <a:solidFill>
            <a:srgbClr val="FCEEEE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US" sz="20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8E1541F-3869-4B3F-9694-742B8EB163C5}"/>
              </a:ext>
            </a:extLst>
          </p:cNvPr>
          <p:cNvSpPr>
            <a:spLocks noGrp="1"/>
          </p:cNvSpPr>
          <p:nvPr/>
        </p:nvSpPr>
        <p:spPr>
          <a:xfrm>
            <a:off x="8572500" y="3667125"/>
            <a:ext cx="76200" cy="1476375"/>
          </a:xfrm>
          <a:prstGeom prst="rect">
            <a:avLst/>
          </a:prstGeom>
          <a:solidFill>
            <a:srgbClr val="C94C4C"/>
          </a:solidFill>
          <a:ln w="0">
            <a:solidFill>
              <a:srgbClr val="C94C4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4C0EA1D-FFF1-4EAA-B8E0-EFC792C51631}"/>
              </a:ext>
            </a:extLst>
          </p:cNvPr>
          <p:cNvSpPr>
            <a:spLocks noGrp="1"/>
          </p:cNvSpPr>
          <p:nvPr/>
        </p:nvSpPr>
        <p:spPr>
          <a:xfrm>
            <a:off x="9110661" y="2862248"/>
            <a:ext cx="2286000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5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736 patients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A56BC6-C633-4D4E-95C6-CF18B4CA9ECA}"/>
              </a:ext>
            </a:extLst>
          </p:cNvPr>
          <p:cNvSpPr>
            <a:spLocks noGrp="1"/>
          </p:cNvSpPr>
          <p:nvPr/>
        </p:nvSpPr>
        <p:spPr>
          <a:xfrm>
            <a:off x="9110661" y="3224198"/>
            <a:ext cx="2286000" cy="84772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0" dirty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32% of patients who remitted later relapsed in a cohort followed for at least five years.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3AF193-7278-97DA-C1D2-DA6BA34AFAE4}"/>
              </a:ext>
            </a:extLst>
          </p:cNvPr>
          <p:cNvSpPr txBox="1"/>
          <p:nvPr/>
        </p:nvSpPr>
        <p:spPr>
          <a:xfrm>
            <a:off x="857250" y="6143625"/>
            <a:ext cx="6009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4A5A68"/>
                </a:solidFill>
                <a:latin typeface="Calibri"/>
                <a:cs typeface="Calibri"/>
              </a:rPr>
              <a:t>Jans et al. SOARD 2021, doi:10.1016/j.soard.2021.12.005; Aminian et al. Diabetes Care 2020. </a:t>
            </a:r>
            <a:endParaRPr lang="en-US" sz="1200" dirty="0">
              <a:solidFill>
                <a:srgbClr val="4A5A68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394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0C942C-37B4-41C8-906A-7500578A0245}"/>
              </a:ext>
            </a:extLst>
          </p:cNvPr>
          <p:cNvSpPr>
            <a:spLocks noGrp="1"/>
          </p:cNvSpPr>
          <p:nvPr/>
        </p:nvSpPr>
        <p:spPr>
          <a:xfrm>
            <a:off x="635000" y="558800"/>
            <a:ext cx="108839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5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en-GB" sz="3200" b="1" dirty="0">
                <a:solidFill>
                  <a:srgbClr val="0F2637"/>
                </a:solidFill>
                <a:latin typeface="Cambria"/>
                <a:ea typeface="Bitstream Charter"/>
                <a:cs typeface="Bitstream Charter"/>
              </a:rPr>
              <a:t>Predicting Factors of Relapse</a:t>
            </a:r>
            <a:endParaRPr sz="3200" b="1" dirty="0">
              <a:solidFill>
                <a:srgbClr val="0F2637"/>
              </a:solidFill>
              <a:latin typeface="Cambria"/>
              <a:ea typeface="Bitstream Charter"/>
              <a:cs typeface="Bitstream Charter"/>
            </a:endParaRP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ED67497A-B94F-42EA-B114-14A7C1E77037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810875" cy="0"/>
          </a:xfrm>
          <a:prstGeom prst="line">
            <a:avLst/>
          </a:prstGeom>
          <a:ln w="19050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F32E03-2318-4294-AD9B-0CAEA0AE909D}"/>
              </a:ext>
            </a:extLst>
          </p:cNvPr>
          <p:cNvSpPr>
            <a:spLocks noGrp="1"/>
          </p:cNvSpPr>
          <p:nvPr/>
        </p:nvSpPr>
        <p:spPr>
          <a:xfrm>
            <a:off x="714375" y="1619250"/>
            <a:ext cx="2667000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b="1" dirty="0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Preoperative state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A813FE-0163-4D83-BD68-614221FB9BBD}"/>
              </a:ext>
            </a:extLst>
          </p:cNvPr>
          <p:cNvSpPr>
            <a:spLocks noGrp="1"/>
          </p:cNvSpPr>
          <p:nvPr/>
        </p:nvSpPr>
        <p:spPr>
          <a:xfrm>
            <a:off x="4762500" y="1619250"/>
            <a:ext cx="2667000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Early response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335A06F-FE3E-4986-845C-E478480B370F}"/>
              </a:ext>
            </a:extLst>
          </p:cNvPr>
          <p:cNvSpPr>
            <a:spLocks noGrp="1"/>
          </p:cNvSpPr>
          <p:nvPr/>
        </p:nvSpPr>
        <p:spPr>
          <a:xfrm>
            <a:off x="8810625" y="1619250"/>
            <a:ext cx="2667000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6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Long-term course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E89FC5A-54A2-4388-B738-A0536B23ED66}"/>
              </a:ext>
            </a:extLst>
          </p:cNvPr>
          <p:cNvSpPr>
            <a:spLocks noGrp="1"/>
          </p:cNvSpPr>
          <p:nvPr/>
        </p:nvSpPr>
        <p:spPr>
          <a:xfrm>
            <a:off x="714375" y="2143125"/>
            <a:ext cx="2667000" cy="2190750"/>
          </a:xfrm>
          <a:prstGeom prst="roundRect">
            <a:avLst>
              <a:gd name="adj" fmla="val 3478"/>
            </a:avLst>
          </a:prstGeom>
          <a:solidFill>
            <a:srgbClr val="F2F6F9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2D4E28-EC60-4904-ACD5-9DDABA89E7B0}"/>
              </a:ext>
            </a:extLst>
          </p:cNvPr>
          <p:cNvSpPr>
            <a:spLocks noGrp="1"/>
          </p:cNvSpPr>
          <p:nvPr/>
        </p:nvSpPr>
        <p:spPr>
          <a:xfrm>
            <a:off x="714375" y="2143125"/>
            <a:ext cx="76200" cy="2190750"/>
          </a:xfrm>
          <a:prstGeom prst="rect">
            <a:avLst/>
          </a:prstGeom>
          <a:solidFill>
            <a:srgbClr val="2878B5"/>
          </a:solidFill>
          <a:ln w="0">
            <a:solidFill>
              <a:srgbClr val="2878B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661B566-EB2A-45AC-8242-781A3480E92C}"/>
              </a:ext>
            </a:extLst>
          </p:cNvPr>
          <p:cNvSpPr>
            <a:spLocks noGrp="1"/>
          </p:cNvSpPr>
          <p:nvPr/>
        </p:nvSpPr>
        <p:spPr>
          <a:xfrm>
            <a:off x="952500" y="2295525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5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 dirty="0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Baseline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10D80D-6364-4810-9F4A-19D09FAC2B0E}"/>
              </a:ext>
            </a:extLst>
          </p:cNvPr>
          <p:cNvSpPr>
            <a:spLocks noGrp="1"/>
          </p:cNvSpPr>
          <p:nvPr/>
        </p:nvSpPr>
        <p:spPr>
          <a:xfrm>
            <a:off x="952500" y="2657475"/>
            <a:ext cx="2238375" cy="1562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Diabetes duration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HbA1c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Insulin and medications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C-peptide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Procedure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17001B6-4BC0-4BB4-A27E-A2D6E344E2D6}"/>
              </a:ext>
            </a:extLst>
          </p:cNvPr>
          <p:cNvSpPr>
            <a:spLocks noGrp="1"/>
          </p:cNvSpPr>
          <p:nvPr/>
        </p:nvSpPr>
        <p:spPr>
          <a:xfrm>
            <a:off x="4762500" y="2143125"/>
            <a:ext cx="2667000" cy="2190750"/>
          </a:xfrm>
          <a:prstGeom prst="roundRect">
            <a:avLst>
              <a:gd name="adj" fmla="val 3478"/>
            </a:avLst>
          </a:prstGeom>
          <a:solidFill>
            <a:srgbClr val="EAF7F4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6C91FC-DAC7-45A0-BF46-0F26CA58A4F6}"/>
              </a:ext>
            </a:extLst>
          </p:cNvPr>
          <p:cNvSpPr>
            <a:spLocks noGrp="1"/>
          </p:cNvSpPr>
          <p:nvPr/>
        </p:nvSpPr>
        <p:spPr>
          <a:xfrm>
            <a:off x="4762500" y="2143125"/>
            <a:ext cx="76200" cy="2190750"/>
          </a:xfrm>
          <a:prstGeom prst="rect">
            <a:avLst/>
          </a:prstGeom>
          <a:solidFill>
            <a:srgbClr val="2A9D8F"/>
          </a:solidFill>
          <a:ln w="0">
            <a:solidFill>
              <a:srgbClr val="2A9D8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CF17B8-1ECD-4FC7-BE9A-F2B511E5095E}"/>
              </a:ext>
            </a:extLst>
          </p:cNvPr>
          <p:cNvSpPr>
            <a:spLocks noGrp="1"/>
          </p:cNvSpPr>
          <p:nvPr/>
        </p:nvSpPr>
        <p:spPr>
          <a:xfrm>
            <a:off x="5000625" y="2295525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5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First year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C87FAA-3AE3-471B-A6A9-699C3A9E4FA3}"/>
              </a:ext>
            </a:extLst>
          </p:cNvPr>
          <p:cNvSpPr>
            <a:spLocks noGrp="1"/>
          </p:cNvSpPr>
          <p:nvPr/>
        </p:nvSpPr>
        <p:spPr>
          <a:xfrm>
            <a:off x="5000625" y="2657475"/>
            <a:ext cx="2238375" cy="1562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Weight loss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HbA1c trajectory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Medication reduction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Early complications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DD8EB2A-0315-4C18-BB8D-8578E099937F}"/>
              </a:ext>
            </a:extLst>
          </p:cNvPr>
          <p:cNvSpPr>
            <a:spLocks noGrp="1"/>
          </p:cNvSpPr>
          <p:nvPr/>
        </p:nvSpPr>
        <p:spPr>
          <a:xfrm>
            <a:off x="8810625" y="2143125"/>
            <a:ext cx="2667000" cy="2190750"/>
          </a:xfrm>
          <a:prstGeom prst="roundRect">
            <a:avLst>
              <a:gd name="adj" fmla="val 3478"/>
            </a:avLst>
          </a:prstGeom>
          <a:solidFill>
            <a:srgbClr val="FFF8E8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2081726-812A-41AE-B6DE-78E2FD514569}"/>
              </a:ext>
            </a:extLst>
          </p:cNvPr>
          <p:cNvSpPr>
            <a:spLocks noGrp="1"/>
          </p:cNvSpPr>
          <p:nvPr/>
        </p:nvSpPr>
        <p:spPr>
          <a:xfrm>
            <a:off x="8810625" y="2143125"/>
            <a:ext cx="76200" cy="2190750"/>
          </a:xfrm>
          <a:prstGeom prst="rect">
            <a:avLst/>
          </a:prstGeom>
          <a:solidFill>
            <a:srgbClr val="E9A23B"/>
          </a:solidFill>
          <a:ln w="0">
            <a:solidFill>
              <a:srgbClr val="E9A23B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4D1ADA9-B48E-412A-861F-C2B1FE205289}"/>
              </a:ext>
            </a:extLst>
          </p:cNvPr>
          <p:cNvSpPr>
            <a:spLocks noGrp="1"/>
          </p:cNvSpPr>
          <p:nvPr/>
        </p:nvSpPr>
        <p:spPr>
          <a:xfrm>
            <a:off x="9048750" y="2295525"/>
            <a:ext cx="2238375" cy="3333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5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Later follow-up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0BEE3D8-101A-4BEE-99C3-CEF55672F312}"/>
              </a:ext>
            </a:extLst>
          </p:cNvPr>
          <p:cNvSpPr>
            <a:spLocks noGrp="1"/>
          </p:cNvSpPr>
          <p:nvPr/>
        </p:nvSpPr>
        <p:spPr>
          <a:xfrm>
            <a:off x="9048750" y="2657475"/>
            <a:ext cx="2238375" cy="15621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Weight regain slope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Glycaemic drift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Medication restart</a:t>
            </a:r>
          </a:p>
          <a:p>
            <a:pPr>
              <a:defRPr sz="12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Anatomical or nutritional issues</a:t>
            </a:r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6311E713-10FE-434B-93D5-85C97953EF28}"/>
              </a:ext>
            </a:extLst>
          </p:cNvPr>
          <p:cNvSpPr>
            <a:spLocks noGrp="1"/>
          </p:cNvSpPr>
          <p:nvPr/>
        </p:nvSpPr>
        <p:spPr>
          <a:xfrm>
            <a:off x="3476625" y="3238500"/>
            <a:ext cx="1190625" cy="0"/>
          </a:xfrm>
          <a:prstGeom prst="line">
            <a:avLst/>
          </a:prstGeom>
          <a:ln w="47625">
            <a:solidFill>
              <a:srgbClr val="2A9D8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CB918BE6-9596-4A50-B166-D6F0E2D96781}"/>
              </a:ext>
            </a:extLst>
          </p:cNvPr>
          <p:cNvSpPr>
            <a:spLocks noGrp="1"/>
          </p:cNvSpPr>
          <p:nvPr/>
        </p:nvSpPr>
        <p:spPr>
          <a:xfrm>
            <a:off x="7524750" y="3238500"/>
            <a:ext cx="1190625" cy="0"/>
          </a:xfrm>
          <a:prstGeom prst="line">
            <a:avLst/>
          </a:prstGeom>
          <a:ln w="47625">
            <a:solidFill>
              <a:srgbClr val="2A9D8F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5D5EFB3-5E45-4F92-870F-7B7953DE2947}"/>
              </a:ext>
            </a:extLst>
          </p:cNvPr>
          <p:cNvSpPr>
            <a:spLocks noGrp="1"/>
          </p:cNvSpPr>
          <p:nvPr/>
        </p:nvSpPr>
        <p:spPr>
          <a:xfrm>
            <a:off x="1476375" y="4429124"/>
            <a:ext cx="9239250" cy="4762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9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 dirty="0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Weight regain contributes to relapse, but it is not the sole mechanism.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49D883-5F8E-468E-BC39-F7E70A504AB5}"/>
              </a:ext>
            </a:extLst>
          </p:cNvPr>
          <p:cNvSpPr>
            <a:spLocks noGrp="1"/>
          </p:cNvSpPr>
          <p:nvPr/>
        </p:nvSpPr>
        <p:spPr>
          <a:xfrm>
            <a:off x="1285874" y="4738685"/>
            <a:ext cx="10458821" cy="523875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350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00" b="0" dirty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Some patients relapse despite sustained weight loss; others improve glycaemia without meeting formal remission criteria.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0DEB03-C205-7743-2F35-E991222282B4}"/>
              </a:ext>
            </a:extLst>
          </p:cNvPr>
          <p:cNvSpPr txBox="1"/>
          <p:nvPr/>
        </p:nvSpPr>
        <p:spPr>
          <a:xfrm>
            <a:off x="451695" y="6257924"/>
            <a:ext cx="4260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4A5A68"/>
                </a:solidFill>
                <a:latin typeface="Calibri"/>
                <a:cs typeface="Calibri"/>
              </a:rPr>
              <a:t>Jans et al. 2021; Aminian et al. 2020; Oliveira et al. 2017</a:t>
            </a:r>
          </a:p>
          <a:p>
            <a:r>
              <a:rPr lang="en-GB" sz="1200" dirty="0">
                <a:solidFill>
                  <a:srgbClr val="4A5A68"/>
                </a:solidFill>
                <a:latin typeface="Calibri"/>
                <a:cs typeface="Calibri"/>
              </a:rPr>
              <a:t>Oliveira et al. 2017; Zhang et al. 2016..</a:t>
            </a:r>
            <a:endParaRPr lang="en-US" sz="1200" dirty="0">
              <a:solidFill>
                <a:srgbClr val="4A5A68"/>
              </a:solidFill>
              <a:latin typeface="Calibri"/>
              <a:cs typeface="Calibri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1F9E32B-CE53-ED70-4481-74731FB332B3}"/>
              </a:ext>
            </a:extLst>
          </p:cNvPr>
          <p:cNvSpPr>
            <a:spLocks noGrp="1"/>
          </p:cNvSpPr>
          <p:nvPr/>
        </p:nvSpPr>
        <p:spPr>
          <a:xfrm>
            <a:off x="1285874" y="5210170"/>
            <a:ext cx="10287000" cy="45720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00" b="1" dirty="0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A low predicted chance of remission does not mean surgery will fail.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09CCB1-9DCF-8930-7064-188DDEA48A24}"/>
              </a:ext>
            </a:extLst>
          </p:cNvPr>
          <p:cNvSpPr>
            <a:spLocks noGrp="1"/>
          </p:cNvSpPr>
          <p:nvPr/>
        </p:nvSpPr>
        <p:spPr>
          <a:xfrm>
            <a:off x="1378402" y="5448294"/>
            <a:ext cx="9810750" cy="6667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>
              <a:defRPr sz="1575" b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00" b="0" dirty="0">
                <a:solidFill>
                  <a:srgbClr val="243B53"/>
                </a:solidFill>
                <a:latin typeface="Bitstream Charter"/>
                <a:ea typeface="Bitstream Charter"/>
                <a:cs typeface="Bitstream Charter"/>
              </a:rPr>
              <a:t>Patients who do not achieve formal remission may still improve glycaemia, reduce insulin requirements and gain other clinically important benefits.</a:t>
            </a:r>
          </a:p>
        </p:txBody>
      </p:sp>
    </p:spTree>
    <p:extLst>
      <p:ext uri="{BB962C8B-B14F-4D97-AF65-F5344CB8AC3E}">
        <p14:creationId xmlns:p14="http://schemas.microsoft.com/office/powerpoint/2010/main" val="833940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9"/>
            <a:ext cx="6875819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5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6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4" y="1201312"/>
            <a:ext cx="4808303" cy="4088667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090F3F-6840-8B4E-B4A2-9830F02B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3" y="478285"/>
            <a:ext cx="3351309" cy="3071907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defTabSz="1219170"/>
            <a:r>
              <a:rPr lang="en-US" sz="3200" b="1" dirty="0">
                <a:solidFill>
                  <a:srgbClr val="FFC000"/>
                </a:solidFill>
              </a:rPr>
              <a:t>10-Year Outcomes of Metabolic Surgery for Type 2 Diabetes</a:t>
            </a: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DAFB04DC-BB84-D245-9CB7-E6013F475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66" y="3163968"/>
            <a:ext cx="3495473" cy="1048641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FD90307F-D7B8-E44B-A284-681F490F6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9671" y="2906493"/>
            <a:ext cx="1420173" cy="47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4BA280D-836F-BE4B-8245-1B7AA362CC46}"/>
              </a:ext>
            </a:extLst>
          </p:cNvPr>
          <p:cNvSpPr txBox="1"/>
          <p:nvPr/>
        </p:nvSpPr>
        <p:spPr>
          <a:xfrm>
            <a:off x="1440054" y="4193354"/>
            <a:ext cx="926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Jan 2021</a:t>
            </a:r>
          </a:p>
        </p:txBody>
      </p:sp>
      <p:pic>
        <p:nvPicPr>
          <p:cNvPr id="18" name="Picture 21">
            <a:extLst>
              <a:ext uri="{FF2B5EF4-FFF2-40B4-BE49-F238E27FC236}">
                <a16:creationId xmlns:a16="http://schemas.microsoft.com/office/drawing/2014/main" id="{8D41E52E-B517-0E4A-AD7A-A231CB3AA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639" y="4769413"/>
            <a:ext cx="1132360" cy="133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A3400174-F924-E541-B3F0-6107DA169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67" y="4712730"/>
            <a:ext cx="1203955" cy="1424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C194BE-65FE-7745-9BBF-9DAD9C9E0C3B}"/>
              </a:ext>
            </a:extLst>
          </p:cNvPr>
          <p:cNvSpPr txBox="1"/>
          <p:nvPr/>
        </p:nvSpPr>
        <p:spPr>
          <a:xfrm>
            <a:off x="1730427" y="5178676"/>
            <a:ext cx="443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vs</a:t>
            </a:r>
          </a:p>
        </p:txBody>
      </p:sp>
      <p:pic>
        <p:nvPicPr>
          <p:cNvPr id="20" name="Picture 19" descr="Chart, line chart&#10;&#10;Description automatically generated">
            <a:extLst>
              <a:ext uri="{FF2B5EF4-FFF2-40B4-BE49-F238E27FC236}">
                <a16:creationId xmlns:a16="http://schemas.microsoft.com/office/drawing/2014/main" id="{AFA0E174-E37B-8045-8759-63B1E93B96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1347" y="1190009"/>
            <a:ext cx="7416800" cy="44958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91B39FB-2C90-C642-8BE9-7EAAD24112F9}"/>
              </a:ext>
            </a:extLst>
          </p:cNvPr>
          <p:cNvSpPr/>
          <p:nvPr/>
        </p:nvSpPr>
        <p:spPr>
          <a:xfrm>
            <a:off x="4317571" y="5631991"/>
            <a:ext cx="76462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/>
            <a:r>
              <a:rPr lang="en-GB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All patients who experienced relapse of hyperglycaemia maintained good glycaemic control at 10-year (mean 10-year HbA1c was 6.7±0.19%; all but one patient had HbA1c&lt;7.0) 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A82CB4-D36C-47FC-AC92-B5F3EE814783}"/>
              </a:ext>
            </a:extLst>
          </p:cNvPr>
          <p:cNvSpPr>
            <a:spLocks noGrp="1"/>
          </p:cNvSpPr>
          <p:nvPr/>
        </p:nvSpPr>
        <p:spPr>
          <a:xfrm>
            <a:off x="609600" y="55245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F2637"/>
                </a:solidFill>
                <a:latin typeface="Cambria" pitchFamily="34" charset="0"/>
                <a:cs typeface="Cambria"/>
              </a:rPr>
              <a:t>Existing scores mainly predict short-term remission</a:t>
            </a:r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5754B6BF-BB47-454C-B85A-7A2A302C4A1B}"/>
              </a:ext>
            </a:extLst>
          </p:cNvPr>
          <p:cNvSpPr>
            <a:spLocks noGrp="1"/>
          </p:cNvSpPr>
          <p:nvPr/>
        </p:nvSpPr>
        <p:spPr>
          <a:xfrm>
            <a:off x="609600" y="1200150"/>
            <a:ext cx="10810875" cy="0"/>
          </a:xfrm>
          <a:prstGeom prst="line">
            <a:avLst/>
          </a:prstGeom>
          <a:ln w="19050">
            <a:solidFill>
              <a:srgbClr val="D9E2EC"/>
            </a:solidFill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" name="Table 14"/>
          <p:cNvGraphicFramePr/>
          <p:nvPr>
            <p:extLst>
              <p:ext uri="{D42A27DB-BD31-4B8C-83A1-F6EECF244321}">
                <p14:modId xmlns:p14="http://schemas.microsoft.com/office/powerpoint/2010/main" val="1682573005"/>
              </p:ext>
            </p:extLst>
          </p:nvPr>
        </p:nvGraphicFramePr>
        <p:xfrm>
          <a:off x="619125" y="1498600"/>
          <a:ext cx="10953750" cy="2199640"/>
        </p:xfrm>
        <a:graphic>
          <a:graphicData uri="http://schemas.openxmlformats.org/drawingml/2006/table">
            <a:tbl>
              <a:tblPr firstRow="1" bandRow="1"/>
              <a:tblGrid>
                <a:gridCol w="223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r>
                        <a:rPr sz="1300" b="1" dirty="0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Tool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Inputs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Primary target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Main limitation</a:t>
                      </a:r>
                    </a:p>
                  </a:txBody>
                  <a:tcPr marT="38100" marB="38100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878B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DiaRem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Age, HbA1c, medications, insulin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Short-term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Does not directly model β-cell reserve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878B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ABCD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Age, BMI, C-peptide, diabetes duration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Short-term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BMI contribution may not generalise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878B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DiaRem2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Refined baseline clinical variables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Short-term remission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Durability evidence remains limited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878B5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Individualized Metabolic Surgery Score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Disease severity and procedure-related variables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Procedure-specific outcomes</a:t>
                      </a:r>
                    </a:p>
                  </a:txBody>
                  <a:tcPr marT="38100" marB="38100"/>
                </a:tc>
                <a:tc>
                  <a:txBody>
                    <a:bodyPr/>
                    <a:lstStyle/>
                    <a:p>
                      <a:r>
                        <a:rPr sz="1300" b="0" dirty="0">
                          <a:solidFill>
                            <a:srgbClr val="243B5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More complex and requires external validation</a:t>
                      </a:r>
                    </a:p>
                  </a:txBody>
                  <a:tcPr marT="38100" marB="381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BD2BFF9-BA76-3A89-B3C1-A77E48A2AF4D}"/>
              </a:ext>
            </a:extLst>
          </p:cNvPr>
          <p:cNvSpPr txBox="1"/>
          <p:nvPr/>
        </p:nvSpPr>
        <p:spPr>
          <a:xfrm>
            <a:off x="609600" y="6299200"/>
            <a:ext cx="49316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4A5A68"/>
                </a:solidFill>
                <a:latin typeface="Calibri"/>
                <a:cs typeface="Calibri"/>
              </a:rPr>
              <a:t>Zhang et al. Br J </a:t>
            </a:r>
            <a:r>
              <a:rPr lang="en-GB" sz="1200" dirty="0" err="1">
                <a:solidFill>
                  <a:srgbClr val="4A5A68"/>
                </a:solidFill>
                <a:latin typeface="Calibri"/>
                <a:cs typeface="Calibri"/>
              </a:rPr>
              <a:t>Surg</a:t>
            </a:r>
            <a:r>
              <a:rPr lang="en-GB" sz="1200" dirty="0">
                <a:solidFill>
                  <a:srgbClr val="4A5A68"/>
                </a:solidFill>
                <a:latin typeface="Calibri"/>
                <a:cs typeface="Calibri"/>
              </a:rPr>
              <a:t> 2016, doi:10.1002/bjs.10255.</a:t>
            </a:r>
            <a:endParaRPr lang="en-US" sz="1200" dirty="0">
              <a:solidFill>
                <a:srgbClr val="4A5A68"/>
              </a:solidFill>
              <a:latin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B4AD6E-3915-6F4A-A1AA-AFB3A8F179FA}"/>
              </a:ext>
            </a:extLst>
          </p:cNvPr>
          <p:cNvSpPr/>
          <p:nvPr/>
        </p:nvSpPr>
        <p:spPr>
          <a:xfrm>
            <a:off x="622300" y="3886200"/>
            <a:ext cx="10960100" cy="5080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1541C1-C6C7-A746-A917-860D95D1E56C}"/>
              </a:ext>
            </a:extLst>
          </p:cNvPr>
          <p:cNvSpPr txBox="1"/>
          <p:nvPr/>
        </p:nvSpPr>
        <p:spPr>
          <a:xfrm>
            <a:off x="825500" y="4025900"/>
            <a:ext cx="105537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700" b="1">
                <a:solidFill>
                  <a:srgbClr val="FFFFFF"/>
                </a:solidFill>
                <a:latin typeface="Calibri"/>
                <a:cs typeface="Calibri"/>
              </a:rPr>
              <a:t>Prediction should guide counselling and follow-up, not surgical indication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C7DC588-B2B4-2745-8B65-97F4AE66396D}"/>
              </a:ext>
            </a:extLst>
          </p:cNvPr>
          <p:cNvSpPr txBox="1"/>
          <p:nvPr/>
        </p:nvSpPr>
        <p:spPr>
          <a:xfrm>
            <a:off x="622300" y="4597400"/>
            <a:ext cx="34544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500" b="1">
                <a:solidFill>
                  <a:srgbClr val="0F2637"/>
                </a:solidFill>
                <a:latin typeface="Calibri"/>
                <a:cs typeface="Calibri"/>
              </a:rPr>
              <a:t>What we know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0445649-48C4-8648-AF31-9817D87A5A35}"/>
              </a:ext>
            </a:extLst>
          </p:cNvPr>
          <p:cNvSpPr txBox="1"/>
          <p:nvPr/>
        </p:nvSpPr>
        <p:spPr>
          <a:xfrm>
            <a:off x="622300" y="4902200"/>
            <a:ext cx="3454400" cy="1092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>
                <a:solidFill>
                  <a:srgbClr val="1B3A50"/>
                </a:solidFill>
                <a:latin typeface="Calibri"/>
                <a:cs typeface="Calibri"/>
              </a:rPr>
              <a:t>Disease duration, age, baseline glycaemia, insulin and medication burden, </a:t>
            </a:r>
            <a:r>
              <a:rPr lang="el-GR" sz="1300">
                <a:solidFill>
                  <a:srgbClr val="1B3A50"/>
                </a:solidFill>
                <a:latin typeface="Calibri"/>
                <a:cs typeface="Calibri"/>
              </a:rPr>
              <a:t>β-</a:t>
            </a:r>
            <a:r>
              <a:rPr lang="en-US" sz="1300">
                <a:solidFill>
                  <a:srgbClr val="1B3A50"/>
                </a:solidFill>
                <a:latin typeface="Calibri"/>
                <a:cs typeface="Calibri"/>
              </a:rPr>
              <a:t>cell reserve and postoperative weight trajectory.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880835-1F84-5747-9947-89CED8CC1489}"/>
              </a:ext>
            </a:extLst>
          </p:cNvPr>
          <p:cNvSpPr txBox="1"/>
          <p:nvPr/>
        </p:nvSpPr>
        <p:spPr>
          <a:xfrm>
            <a:off x="4330700" y="4597400"/>
            <a:ext cx="34544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500" b="1">
                <a:solidFill>
                  <a:srgbClr val="0F2637"/>
                </a:solidFill>
                <a:latin typeface="Calibri"/>
                <a:cs typeface="Calibri"/>
              </a:rPr>
              <a:t>What we do not know (well)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9BC2C1-22E2-AE41-8CBA-BE2D8089D4F7}"/>
              </a:ext>
            </a:extLst>
          </p:cNvPr>
          <p:cNvSpPr txBox="1"/>
          <p:nvPr/>
        </p:nvSpPr>
        <p:spPr>
          <a:xfrm>
            <a:off x="4330700" y="4902200"/>
            <a:ext cx="3454400" cy="1092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>
                <a:solidFill>
                  <a:srgbClr val="1B3A50"/>
                </a:solidFill>
                <a:latin typeface="Calibri"/>
                <a:cs typeface="Calibri"/>
              </a:rPr>
              <a:t>Long-term relapse models, procedure comparisons and novel biomarkers lack consistent definitions and broad external validation.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E6BCAA-3EE3-1240-BDDE-26514B5D5A1F}"/>
              </a:ext>
            </a:extLst>
          </p:cNvPr>
          <p:cNvSpPr txBox="1"/>
          <p:nvPr/>
        </p:nvSpPr>
        <p:spPr>
          <a:xfrm>
            <a:off x="8039100" y="4597400"/>
            <a:ext cx="34544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500" b="1">
                <a:solidFill>
                  <a:srgbClr val="0F2637"/>
                </a:solidFill>
                <a:latin typeface="Calibri"/>
                <a:cs typeface="Calibri"/>
              </a:rPr>
              <a:t>Future research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741F96-7195-D94F-93D4-49FA9C3EA02D}"/>
              </a:ext>
            </a:extLst>
          </p:cNvPr>
          <p:cNvSpPr txBox="1"/>
          <p:nvPr/>
        </p:nvSpPr>
        <p:spPr>
          <a:xfrm>
            <a:off x="8039100" y="4902200"/>
            <a:ext cx="3454400" cy="10922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>
                <a:solidFill>
                  <a:srgbClr val="1B3A50"/>
                </a:solidFill>
                <a:latin typeface="Calibri"/>
                <a:cs typeface="Calibri"/>
              </a:rPr>
              <a:t>A prospective multicentre model with standardized outcomes, repeated measurements and validation across procedures and populations.</a:t>
            </a:r>
          </a:p>
        </p:txBody>
      </p:sp>
    </p:spTree>
    <p:extLst>
      <p:ext uri="{BB962C8B-B14F-4D97-AF65-F5344CB8AC3E}">
        <p14:creationId xmlns:p14="http://schemas.microsoft.com/office/powerpoint/2010/main" val="603604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776348" y="1855848"/>
            <a:ext cx="6291374" cy="369728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5677" y="2993132"/>
            <a:ext cx="3985369" cy="3695321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559807" y="2057648"/>
            <a:ext cx="6274678" cy="327698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63128" y="1658000"/>
            <a:ext cx="4399597" cy="374113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09585"/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090F3F-6840-8B4E-B4A2-9830F02B3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704" y="996430"/>
            <a:ext cx="3066447" cy="2810794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defTabSz="1219170"/>
            <a:r>
              <a:rPr lang="en-US" sz="3200" b="1" dirty="0">
                <a:solidFill>
                  <a:srgbClr val="FFC000"/>
                </a:solidFill>
              </a:rPr>
              <a:t>10-Year Outcomes of Metabolic Surgery for Type 2 Diabetes</a:t>
            </a: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DAFB04DC-BB84-D245-9CB7-E6013F475C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182" y="3453830"/>
            <a:ext cx="3198357" cy="959506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FD90307F-D7B8-E44B-A284-681F490F6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28198" y="3218241"/>
            <a:ext cx="1299458" cy="43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4BA280D-836F-BE4B-8245-1B7AA362CC46}"/>
              </a:ext>
            </a:extLst>
          </p:cNvPr>
          <p:cNvSpPr txBox="1"/>
          <p:nvPr/>
        </p:nvSpPr>
        <p:spPr>
          <a:xfrm>
            <a:off x="1838349" y="4395718"/>
            <a:ext cx="848074" cy="309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Jan 2021</a:t>
            </a:r>
          </a:p>
        </p:txBody>
      </p:sp>
      <p:pic>
        <p:nvPicPr>
          <p:cNvPr id="18" name="Picture 21">
            <a:extLst>
              <a:ext uri="{FF2B5EF4-FFF2-40B4-BE49-F238E27FC236}">
                <a16:creationId xmlns:a16="http://schemas.microsoft.com/office/drawing/2014/main" id="{8D41E52E-B517-0E4A-AD7A-A231CB3AA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5059" y="4922812"/>
            <a:ext cx="1036109" cy="1225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A3400174-F924-E541-B3F0-6107DA169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54" y="4870947"/>
            <a:ext cx="1101618" cy="130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Chart, line chart&#10;&#10;Description automatically generated">
            <a:extLst>
              <a:ext uri="{FF2B5EF4-FFF2-40B4-BE49-F238E27FC236}">
                <a16:creationId xmlns:a16="http://schemas.microsoft.com/office/drawing/2014/main" id="{8F3D8924-EFFF-D64B-A3E3-D2D7729AC3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5758" y="1024052"/>
            <a:ext cx="3312910" cy="2271710"/>
          </a:xfrm>
          <a:prstGeom prst="rect">
            <a:avLst/>
          </a:prstGeom>
        </p:spPr>
      </p:pic>
      <p:pic>
        <p:nvPicPr>
          <p:cNvPr id="21" name="Picture 20" descr="Chart, radar chart&#10;&#10;Description automatically generated">
            <a:extLst>
              <a:ext uri="{FF2B5EF4-FFF2-40B4-BE49-F238E27FC236}">
                <a16:creationId xmlns:a16="http://schemas.microsoft.com/office/drawing/2014/main" id="{5286D270-E06E-6241-96E5-99B4F14D6A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7920" y="1032372"/>
            <a:ext cx="2219208" cy="2143337"/>
          </a:xfrm>
          <a:prstGeom prst="rect">
            <a:avLst/>
          </a:prstGeom>
        </p:spPr>
      </p:pic>
      <p:pic>
        <p:nvPicPr>
          <p:cNvPr id="23" name="Picture 22" descr="Chart&#10;&#10;Description automatically generated">
            <a:extLst>
              <a:ext uri="{FF2B5EF4-FFF2-40B4-BE49-F238E27FC236}">
                <a16:creationId xmlns:a16="http://schemas.microsoft.com/office/drawing/2014/main" id="{2321F7A4-1E24-634C-869E-6232C0F0AE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5878" y="3704487"/>
            <a:ext cx="3920942" cy="2926901"/>
          </a:xfrm>
          <a:prstGeom prst="rect">
            <a:avLst/>
          </a:prstGeom>
        </p:spPr>
      </p:pic>
      <p:pic>
        <p:nvPicPr>
          <p:cNvPr id="24" name="Picture 23" descr="Chart, bar chart&#10;&#10;Description automatically generated">
            <a:extLst>
              <a:ext uri="{FF2B5EF4-FFF2-40B4-BE49-F238E27FC236}">
                <a16:creationId xmlns:a16="http://schemas.microsoft.com/office/drawing/2014/main" id="{10123A3A-4253-C04C-B133-0CC809B787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1364" y="3704486"/>
            <a:ext cx="2219208" cy="1584142"/>
          </a:xfrm>
          <a:prstGeom prst="rect">
            <a:avLst/>
          </a:prstGeom>
        </p:spPr>
      </p:pic>
      <p:pic>
        <p:nvPicPr>
          <p:cNvPr id="26" name="Picture 25" descr="Chart, bar chart&#10;&#10;Description automatically generated">
            <a:extLst>
              <a:ext uri="{FF2B5EF4-FFF2-40B4-BE49-F238E27FC236}">
                <a16:creationId xmlns:a16="http://schemas.microsoft.com/office/drawing/2014/main" id="{3B21C3D0-94D9-A14C-B4A7-A58A1CC6C5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75116" y="3737843"/>
            <a:ext cx="1941627" cy="1550785"/>
          </a:xfrm>
          <a:prstGeom prst="rect">
            <a:avLst/>
          </a:prstGeom>
        </p:spPr>
      </p:pic>
      <p:pic>
        <p:nvPicPr>
          <p:cNvPr id="27" name="Picture 14">
            <a:extLst>
              <a:ext uri="{FF2B5EF4-FFF2-40B4-BE49-F238E27FC236}">
                <a16:creationId xmlns:a16="http://schemas.microsoft.com/office/drawing/2014/main" id="{CB3C5ADB-F22C-4C41-A178-3EAC12AA82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1530" y="5304934"/>
            <a:ext cx="913586" cy="1228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14">
            <a:extLst>
              <a:ext uri="{FF2B5EF4-FFF2-40B4-BE49-F238E27FC236}">
                <a16:creationId xmlns:a16="http://schemas.microsoft.com/office/drawing/2014/main" id="{653F3564-3235-A642-B06E-983C7D334A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882" y="5942050"/>
            <a:ext cx="411941" cy="55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9574027-997B-0841-B5AD-D7E725AC71D4}"/>
              </a:ext>
            </a:extLst>
          </p:cNvPr>
          <p:cNvSpPr txBox="1"/>
          <p:nvPr/>
        </p:nvSpPr>
        <p:spPr>
          <a:xfrm>
            <a:off x="4810403" y="761282"/>
            <a:ext cx="307968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867" b="1" u="sng" dirty="0">
                <a:solidFill>
                  <a:prstClr val="black"/>
                </a:solidFill>
                <a:latin typeface="Calibri" panose="020F0502020204030204"/>
              </a:rPr>
              <a:t>Control of glycaemia (HbA1c)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9028D71-8415-3448-BEEB-DC17BAB16B5E}"/>
              </a:ext>
            </a:extLst>
          </p:cNvPr>
          <p:cNvSpPr txBox="1"/>
          <p:nvPr/>
        </p:nvSpPr>
        <p:spPr>
          <a:xfrm>
            <a:off x="8726493" y="768304"/>
            <a:ext cx="1988264" cy="347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867" b="1" u="sng" dirty="0">
                <a:solidFill>
                  <a:prstClr val="black"/>
                </a:solidFill>
                <a:latin typeface="Calibri" panose="020F0502020204030204"/>
              </a:rPr>
              <a:t>Quality of Life (QoL)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08AF4FA-1595-1F41-A50C-776AF502E14C}"/>
              </a:ext>
            </a:extLst>
          </p:cNvPr>
          <p:cNvSpPr txBox="1"/>
          <p:nvPr/>
        </p:nvSpPr>
        <p:spPr>
          <a:xfrm>
            <a:off x="4599244" y="3349598"/>
            <a:ext cx="2995685" cy="347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867" b="1" u="sng" dirty="0">
                <a:solidFill>
                  <a:prstClr val="black"/>
                </a:solidFill>
                <a:latin typeface="Calibri" panose="020F0502020204030204"/>
              </a:rPr>
              <a:t>Diabetes-related complications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D7BD2F9-1635-AA4E-8820-E86D0D647CC8}"/>
              </a:ext>
            </a:extLst>
          </p:cNvPr>
          <p:cNvSpPr txBox="1"/>
          <p:nvPr/>
        </p:nvSpPr>
        <p:spPr>
          <a:xfrm>
            <a:off x="8839534" y="3334568"/>
            <a:ext cx="1807502" cy="347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1867" b="1" u="sng" dirty="0">
                <a:solidFill>
                  <a:prstClr val="black"/>
                </a:solidFill>
                <a:latin typeface="Calibri" panose="020F0502020204030204"/>
              </a:rPr>
              <a:t>Medication Usage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C194BE-65FE-7745-9BBF-9DAD9C9E0C3B}"/>
              </a:ext>
            </a:extLst>
          </p:cNvPr>
          <p:cNvSpPr txBox="1"/>
          <p:nvPr/>
        </p:nvSpPr>
        <p:spPr>
          <a:xfrm>
            <a:off x="2104040" y="5297288"/>
            <a:ext cx="405350" cy="4224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585"/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vs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33D860-4DB2-884E-96C0-EF4590EC02C2}"/>
              </a:ext>
            </a:extLst>
          </p:cNvPr>
          <p:cNvSpPr/>
          <p:nvPr/>
        </p:nvSpPr>
        <p:spPr>
          <a:xfrm>
            <a:off x="0" y="0"/>
            <a:ext cx="12192000" cy="508000"/>
          </a:xfrm>
          <a:prstGeom prst="rect">
            <a:avLst/>
          </a:prstGeom>
          <a:solidFill>
            <a:srgbClr val="0F263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b="1">
                <a:solidFill>
                  <a:srgbClr val="FFFFFF"/>
                </a:solidFill>
                <a:latin typeface="Cambria"/>
              </a:rPr>
              <a:t>Surgical treatment of diabetes, beyond remission</a:t>
            </a:r>
          </a:p>
        </p:txBody>
      </p:sp>
    </p:spTree>
    <p:extLst>
      <p:ext uri="{BB962C8B-B14F-4D97-AF65-F5344CB8AC3E}">
        <p14:creationId xmlns:p14="http://schemas.microsoft.com/office/powerpoint/2010/main" val="321075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04D1B6-8317-DD64-6A23-AD34C9285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5867F9C-DE86-B4C0-9F9F-99CC065FC5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EB6199-DEDE-C2DA-DFE6-EFE40E4DD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9"/>
            <a:ext cx="6875819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529D832-1463-5606-4CA9-0C2539FEB5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5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B52544-A913-C599-10CF-018A41A04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6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46ADDA8-34C5-87DA-8C16-5B2886D0D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4" y="1201312"/>
            <a:ext cx="4808303" cy="4088667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5ADD2C-7A39-0C34-AB2E-9786BDEAD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103" y="478285"/>
            <a:ext cx="3351309" cy="3071907"/>
          </a:xfrm>
        </p:spPr>
        <p:txBody>
          <a:bodyPr vert="horz" lIns="121920" tIns="60960" rIns="121920" bIns="60960" rtlCol="0" anchor="t">
            <a:normAutofit/>
          </a:bodyPr>
          <a:lstStyle/>
          <a:p>
            <a:pPr defTabSz="1219170"/>
            <a:r>
              <a:rPr lang="en-US" sz="3200" b="1" dirty="0">
                <a:solidFill>
                  <a:srgbClr val="FFC000"/>
                </a:solidFill>
              </a:rPr>
              <a:t>Metabolic Surgery:</a:t>
            </a:r>
            <a:br>
              <a:rPr lang="en-US" sz="3200" b="1" dirty="0">
                <a:solidFill>
                  <a:srgbClr val="FFC000"/>
                </a:solidFill>
              </a:rPr>
            </a:br>
            <a:r>
              <a:rPr lang="en-US" sz="3200" b="1" dirty="0">
                <a:solidFill>
                  <a:srgbClr val="FFC000"/>
                </a:solidFill>
              </a:rPr>
              <a:t>A “Life-Saving” Treatment</a:t>
            </a:r>
          </a:p>
        </p:txBody>
      </p:sp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00E7AC67-6F0F-59D7-8F32-E6B4EF38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884" y="428916"/>
            <a:ext cx="7772392" cy="364496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49BCE1D-D0F0-1117-707A-F3FA382228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988" t="34274" r="8264" b="23995"/>
          <a:stretch/>
        </p:blipFill>
        <p:spPr>
          <a:xfrm>
            <a:off x="107725" y="2927764"/>
            <a:ext cx="3783881" cy="114612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AC4BF5F4-4E2D-5424-71C2-D282653D5359}"/>
              </a:ext>
            </a:extLst>
          </p:cNvPr>
          <p:cNvSpPr/>
          <p:nvPr/>
        </p:nvSpPr>
        <p:spPr>
          <a:xfrm>
            <a:off x="5941149" y="4227475"/>
            <a:ext cx="436023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Reduction of all cause mortality 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44" marR="0" lvl="0" indent="-285744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Overall ~50%</a:t>
            </a:r>
          </a:p>
          <a:p>
            <a:pPr marL="285744" marR="0" lvl="0" indent="-285744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Pre-existing diabetes (~60% reduction) </a:t>
            </a:r>
          </a:p>
          <a:p>
            <a:pPr marL="285744" marR="0" lvl="0" indent="-285744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diabetes at baseline (~30% reduction)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C35AB8-77DB-61C4-64B0-503F9EAA78C5}"/>
              </a:ext>
            </a:extLst>
          </p:cNvPr>
          <p:cNvSpPr txBox="1"/>
          <p:nvPr/>
        </p:nvSpPr>
        <p:spPr>
          <a:xfrm>
            <a:off x="177954" y="4558732"/>
            <a:ext cx="3399329" cy="17334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Meta-analysis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174,772 individuals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 1·2 million person-years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follow-up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33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2113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FE01B-BB74-FD61-FD39-AA9BD6F68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D1BBA-E279-A315-A63D-89BC633D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584200"/>
            <a:ext cx="10883900" cy="658826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F2637"/>
                </a:solidFill>
                <a:latin typeface="Cambria"/>
              </a:rPr>
              <a:t>The </a:t>
            </a:r>
            <a:r>
              <a:rPr lang="en-US" sz="3200" b="1" dirty="0" err="1">
                <a:solidFill>
                  <a:srgbClr val="0F2637"/>
                </a:solidFill>
                <a:latin typeface="Cambria"/>
              </a:rPr>
              <a:t>Einstellung</a:t>
            </a:r>
            <a:r>
              <a:rPr lang="en-US" sz="3200" b="1" dirty="0">
                <a:solidFill>
                  <a:srgbClr val="0F2637"/>
                </a:solidFill>
                <a:latin typeface="Cambria"/>
              </a:rPr>
              <a:t> Effect</a:t>
            </a:r>
          </a:p>
        </p:txBody>
      </p:sp>
      <p:pic>
        <p:nvPicPr>
          <p:cNvPr id="3" name="Picture 2" descr="Chess-2.jpg">
            <a:extLst>
              <a:ext uri="{FF2B5EF4-FFF2-40B4-BE49-F238E27FC236}">
                <a16:creationId xmlns:a16="http://schemas.microsoft.com/office/drawing/2014/main" id="{5222A01B-7C3A-B472-D541-1FCD49D516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96" y="1433125"/>
            <a:ext cx="4044496" cy="242443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D6DDD4-15A4-D874-A7C8-790F1EBF59B9}"/>
              </a:ext>
            </a:extLst>
          </p:cNvPr>
          <p:cNvSpPr txBox="1"/>
          <p:nvPr/>
        </p:nvSpPr>
        <p:spPr>
          <a:xfrm>
            <a:off x="783790" y="4862596"/>
            <a:ext cx="4934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Bariatric surgery &gt; diabetes remission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F19AFE-2F9A-883F-AB30-6016AED98107}"/>
              </a:ext>
            </a:extLst>
          </p:cNvPr>
          <p:cNvSpPr txBox="1"/>
          <p:nvPr/>
        </p:nvSpPr>
        <p:spPr>
          <a:xfrm>
            <a:off x="8297810" y="6115231"/>
            <a:ext cx="1750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WEIGHT LOSS !!!</a:t>
            </a:r>
          </a:p>
        </p:txBody>
      </p:sp>
      <p:pic>
        <p:nvPicPr>
          <p:cNvPr id="7" name="Picture 7" descr="hmmm.jpg">
            <a:extLst>
              <a:ext uri="{FF2B5EF4-FFF2-40B4-BE49-F238E27FC236}">
                <a16:creationId xmlns:a16="http://schemas.microsoft.com/office/drawing/2014/main" id="{FB3DBE11-4227-4F3E-2A9E-63245BCB1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522" y="4563080"/>
            <a:ext cx="1579951" cy="1330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EUREKA.jpg">
            <a:extLst>
              <a:ext uri="{FF2B5EF4-FFF2-40B4-BE49-F238E27FC236}">
                <a16:creationId xmlns:a16="http://schemas.microsoft.com/office/drawing/2014/main" id="{820006BC-FFEC-74F7-EFCC-B57421F05D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110" y="4289699"/>
            <a:ext cx="1607460" cy="160746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002DAA44-5F1B-85CE-791E-5CF947944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249" y="1343998"/>
            <a:ext cx="2069968" cy="265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F831C77-4B41-CA4D-98D8-3DFDA66085B1}"/>
              </a:ext>
            </a:extLst>
          </p:cNvPr>
          <p:cNvSpPr/>
          <p:nvPr/>
        </p:nvSpPr>
        <p:spPr>
          <a:xfrm>
            <a:off x="0" y="0"/>
            <a:ext cx="12192000" cy="508000"/>
          </a:xfrm>
          <a:prstGeom prst="rect">
            <a:avLst/>
          </a:prstGeom>
          <a:solidFill>
            <a:srgbClr val="0F2637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b="1">
                <a:solidFill>
                  <a:srgbClr val="FFFFFF"/>
                </a:solidFill>
                <a:latin typeface="Cambria"/>
              </a:rPr>
              <a:t>Brief mechanistic considerations: diabetes remission is not due to weight loss</a:t>
            </a:r>
          </a:p>
        </p:txBody>
      </p:sp>
    </p:spTree>
    <p:extLst>
      <p:ext uri="{BB962C8B-B14F-4D97-AF65-F5344CB8AC3E}">
        <p14:creationId xmlns:p14="http://schemas.microsoft.com/office/powerpoint/2010/main" val="8952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88C30-C034-4294-9C4D-6A196BD32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4CEF96EA-783D-28E8-4018-4529A7D08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558800"/>
            <a:ext cx="10883900" cy="1143000"/>
          </a:xfrm>
        </p:spPr>
        <p:txBody>
          <a:bodyPr>
            <a:normAutofit/>
          </a:bodyPr>
          <a:lstStyle/>
          <a:p>
            <a:r>
              <a:rPr lang="en-US" sz="2600" b="1" dirty="0">
                <a:solidFill>
                  <a:srgbClr val="0F2637"/>
                </a:solidFill>
                <a:latin typeface="Cambria"/>
              </a:rPr>
              <a:t>Interventions that exert weight-independent effects on T2D</a:t>
            </a:r>
          </a:p>
        </p:txBody>
      </p:sp>
      <p:sp>
        <p:nvSpPr>
          <p:cNvPr id="48130" name="Content Placeholder 3">
            <a:extLst>
              <a:ext uri="{FF2B5EF4-FFF2-40B4-BE49-F238E27FC236}">
                <a16:creationId xmlns:a16="http://schemas.microsoft.com/office/drawing/2014/main" id="{2F27E4E1-3AEC-9562-A275-990E2CEDF9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0800" y="1778000"/>
            <a:ext cx="9652000" cy="431800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1B3A50"/>
                </a:solidFill>
                <a:latin typeface="Calibri"/>
                <a:cs typeface="Calibri"/>
              </a:rPr>
              <a:t>Fasting</a:t>
            </a:r>
          </a:p>
          <a:p>
            <a:r>
              <a:rPr lang="en-US" sz="2200" dirty="0">
                <a:solidFill>
                  <a:srgbClr val="1B3A50"/>
                </a:solidFill>
                <a:latin typeface="Calibri"/>
                <a:cs typeface="Calibri"/>
              </a:rPr>
              <a:t>VLCD</a:t>
            </a:r>
          </a:p>
          <a:p>
            <a:r>
              <a:rPr lang="en-US" sz="2200" dirty="0">
                <a:solidFill>
                  <a:srgbClr val="1B3A50"/>
                </a:solidFill>
                <a:latin typeface="Calibri"/>
                <a:cs typeface="Calibri"/>
              </a:rPr>
              <a:t>Physical exercise</a:t>
            </a:r>
          </a:p>
          <a:p>
            <a:r>
              <a:rPr lang="en-US" sz="2200" dirty="0">
                <a:solidFill>
                  <a:srgbClr val="1B3A50"/>
                </a:solidFill>
                <a:latin typeface="Calibri"/>
                <a:cs typeface="Calibri"/>
              </a:rPr>
              <a:t>Insulin</a:t>
            </a:r>
          </a:p>
          <a:p>
            <a:r>
              <a:rPr lang="en-US" sz="2200" dirty="0">
                <a:solidFill>
                  <a:srgbClr val="1B3A50"/>
                </a:solidFill>
                <a:latin typeface="Calibri"/>
                <a:cs typeface="Calibri"/>
              </a:rPr>
              <a:t>Drugs (e.g. Metformin, GLP-1 analogues)</a:t>
            </a:r>
          </a:p>
          <a:p>
            <a:r>
              <a:rPr lang="en-US" sz="2200" dirty="0">
                <a:solidFill>
                  <a:srgbClr val="1B3A50"/>
                </a:solidFill>
                <a:latin typeface="Calibri"/>
                <a:cs typeface="Calibri"/>
              </a:rPr>
              <a:t>GI device-based interventions</a:t>
            </a:r>
          </a:p>
          <a:p>
            <a:r>
              <a:rPr lang="en-US" sz="2200" u="sng" dirty="0">
                <a:solidFill>
                  <a:srgbClr val="1B3A50"/>
                </a:solidFill>
                <a:latin typeface="Calibri"/>
                <a:cs typeface="Calibri"/>
              </a:rPr>
              <a:t>Metabolic Surgery</a:t>
            </a:r>
          </a:p>
          <a:p>
            <a:endParaRPr lang="en-US" sz="2200" dirty="0">
              <a:solidFill>
                <a:srgbClr val="1B3A50"/>
              </a:solidFill>
              <a:latin typeface="Calibri"/>
              <a:cs typeface="Calibri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20064B8-6797-0D68-39C4-E30E08C90743}"/>
              </a:ext>
            </a:extLst>
          </p:cNvPr>
          <p:cNvCxnSpPr>
            <a:cxnSpLocks/>
          </p:cNvCxnSpPr>
          <p:nvPr/>
        </p:nvCxnSpPr>
        <p:spPr>
          <a:xfrm>
            <a:off x="9593263" y="6084888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30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86D14-AE93-F383-E425-A8E2D91BA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A3DAB9ED-DCEC-1B2A-EF6D-1409423EC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558800"/>
            <a:ext cx="108839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0F2637"/>
                </a:solidFill>
                <a:latin typeface="Cambria"/>
              </a:rPr>
              <a:t>The Weight-Loss Dogma</a:t>
            </a:r>
          </a:p>
        </p:txBody>
      </p:sp>
      <p:sp>
        <p:nvSpPr>
          <p:cNvPr id="48130" name="Content Placeholder 3">
            <a:extLst>
              <a:ext uri="{FF2B5EF4-FFF2-40B4-BE49-F238E27FC236}">
                <a16:creationId xmlns:a16="http://schemas.microsoft.com/office/drawing/2014/main" id="{4C3C8AA3-C7ED-F098-C4C1-032A59D1B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20800" y="2616200"/>
            <a:ext cx="9652000" cy="3175000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rgbClr val="1B3A50"/>
                </a:solidFill>
                <a:latin typeface="Calibri"/>
                <a:cs typeface="Calibri"/>
              </a:rPr>
              <a:t>Stating weight loss induces diabetes remission after surgery is dogmatic and not scientifically supported</a:t>
            </a:r>
          </a:p>
          <a:p>
            <a:endParaRPr lang="en-US" sz="1800" dirty="0">
              <a:solidFill>
                <a:srgbClr val="1B3A50"/>
              </a:solidFill>
              <a:latin typeface="Calibri"/>
              <a:cs typeface="Calibri"/>
            </a:endParaRPr>
          </a:p>
          <a:p>
            <a:r>
              <a:rPr lang="en-US" sz="1800" dirty="0">
                <a:solidFill>
                  <a:srgbClr val="1B3A50"/>
                </a:solidFill>
                <a:latin typeface="Calibri"/>
                <a:cs typeface="Calibri"/>
              </a:rPr>
              <a:t>and Perpetrates weight stigma</a:t>
            </a:r>
          </a:p>
          <a:p>
            <a:pPr marL="457200" lvl="1" indent="0"/>
            <a:r>
              <a:rPr lang="en-US" sz="1800" dirty="0">
                <a:solidFill>
                  <a:srgbClr val="1B3A50"/>
                </a:solidFill>
                <a:latin typeface="Calibri"/>
                <a:cs typeface="Calibri"/>
              </a:rPr>
              <a:t> &gt; patients that are more ”compliant” achieve greater diabetes remission *  </a:t>
            </a:r>
          </a:p>
          <a:p>
            <a:pPr marL="457200" lvl="1" indent="0"/>
            <a:r>
              <a:rPr lang="en-US" sz="1800" dirty="0">
                <a:solidFill>
                  <a:srgbClr val="1B3A50"/>
                </a:solidFill>
                <a:latin typeface="Calibri"/>
                <a:cs typeface="Calibri"/>
              </a:rPr>
              <a:t>	&gt; “failure” to achieve attributed to individual 	responsibility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37B3B26-B599-7F35-6630-A40A740F6DFC}"/>
              </a:ext>
            </a:extLst>
          </p:cNvPr>
          <p:cNvCxnSpPr>
            <a:cxnSpLocks/>
          </p:cNvCxnSpPr>
          <p:nvPr/>
        </p:nvCxnSpPr>
        <p:spPr>
          <a:xfrm>
            <a:off x="9593263" y="6084888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37B4D866-FE11-0DA1-0FA5-736B95336284}"/>
              </a:ext>
            </a:extLst>
          </p:cNvPr>
          <p:cNvSpPr txBox="1"/>
          <p:nvPr/>
        </p:nvSpPr>
        <p:spPr>
          <a:xfrm>
            <a:off x="635000" y="6299200"/>
            <a:ext cx="50800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4A5A68"/>
                </a:solidFill>
                <a:latin typeface="Calibri"/>
                <a:cs typeface="Calibri"/>
              </a:rPr>
              <a:t>* Direct Study</a:t>
            </a:r>
          </a:p>
          <a:p>
            <a:r>
              <a:rPr lang="en-US" sz="1200" dirty="0">
                <a:solidFill>
                  <a:srgbClr val="4A5A68"/>
                </a:solidFill>
                <a:latin typeface="Calibri"/>
                <a:cs typeface="Calibri"/>
              </a:rPr>
              <a:t>Lancet 2018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2CCD-17DB-737E-886B-6E26A3C9FE17}"/>
              </a:ext>
            </a:extLst>
          </p:cNvPr>
          <p:cNvSpPr txBox="1"/>
          <p:nvPr/>
        </p:nvSpPr>
        <p:spPr>
          <a:xfrm>
            <a:off x="1320800" y="1701800"/>
            <a:ext cx="9652000" cy="711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Char char="•"/>
            </a:pPr>
            <a:r>
              <a:rPr lang="en-US" sz="2200" b="1" dirty="0">
                <a:solidFill>
                  <a:srgbClr val="0F2637"/>
                </a:solidFill>
                <a:latin typeface="Calibri"/>
                <a:cs typeface="Calibri"/>
              </a:rPr>
              <a:t>WL is not a “prescription” – </a:t>
            </a:r>
          </a:p>
          <a:p>
            <a:r>
              <a:rPr lang="en-US" sz="2200" b="1" dirty="0">
                <a:solidFill>
                  <a:srgbClr val="0F2637"/>
                </a:solidFill>
                <a:latin typeface="Calibri"/>
                <a:cs typeface="Calibri"/>
              </a:rPr>
              <a:t>it is a consequence of an intervention</a:t>
            </a:r>
          </a:p>
          <a:p>
            <a:endParaRPr lang="en-US" sz="2200" b="1" dirty="0">
              <a:solidFill>
                <a:srgbClr val="0F2637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313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 build="p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E2C78-3D28-9E30-9AFA-7660DFAF4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558800"/>
            <a:ext cx="10922000" cy="609600"/>
          </a:xfrm>
        </p:spPr>
        <p:txBody>
          <a:bodyPr/>
          <a:lstStyle/>
          <a:p>
            <a:pPr lvl="0" eaLnBrk="1" hangingPunct="1">
              <a:defRPr/>
            </a:pPr>
            <a:r>
              <a:rPr lang="en-US" sz="3200" kern="1200">
                <a:solidFill>
                  <a:srgbClr val="0F2637"/>
                </a:solidFill>
                <a:latin typeface="Cambria"/>
                <a:cs typeface="Arial" charset="0"/>
              </a:rPr>
              <a:t>Most effective treatment today, as the public sees it</a:t>
            </a:r>
            <a:endParaRPr lang="en-US" sz="3200" kern="1200" dirty="0">
              <a:solidFill>
                <a:srgbClr val="0F2637"/>
              </a:solidFill>
              <a:latin typeface="Cambria"/>
              <a:cs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399D3D-A874-DD40-9F4C-64E647828E20}"/>
              </a:ext>
            </a:extLst>
          </p:cNvPr>
          <p:cNvSpPr txBox="1"/>
          <p:nvPr/>
        </p:nvSpPr>
        <p:spPr>
          <a:xfrm>
            <a:off x="635000" y="1371600"/>
            <a:ext cx="5334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500" b="1">
                <a:solidFill>
                  <a:srgbClr val="1B3A50"/>
                </a:solidFill>
                <a:latin typeface="Calibri"/>
                <a:cs typeface="Calibri"/>
              </a:rPr>
              <a:t>“What is the most effective treatment today for type 2 diabetes?”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29DEA0-2ECB-1948-B6B3-15C7774B2C3F}"/>
              </a:ext>
            </a:extLst>
          </p:cNvPr>
          <p:cNvSpPr txBox="1"/>
          <p:nvPr/>
        </p:nvSpPr>
        <p:spPr>
          <a:xfrm>
            <a:off x="6350000" y="1371600"/>
            <a:ext cx="5334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500" b="1">
                <a:solidFill>
                  <a:srgbClr val="1B3A50"/>
                </a:solidFill>
                <a:latin typeface="Calibri"/>
                <a:cs typeface="Calibri"/>
              </a:rPr>
              <a:t>“What is the most effective treatment today for severe obesity (BMI&gt;35)?”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41B4D7-8A2F-1D41-98B6-CF46C18A0CE5}"/>
              </a:ext>
            </a:extLst>
          </p:cNvPr>
          <p:cNvSpPr txBox="1"/>
          <p:nvPr/>
        </p:nvSpPr>
        <p:spPr>
          <a:xfrm>
            <a:off x="635000" y="6299200"/>
            <a:ext cx="10922000" cy="2794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200">
                <a:solidFill>
                  <a:srgbClr val="4A5A68"/>
                </a:solidFill>
                <a:latin typeface="Calibri"/>
                <a:cs typeface="Calibri"/>
              </a:rPr>
              <a:t>2023 survey of 1,017 adults in the USA and UK.</a:t>
            </a:r>
          </a:p>
        </p:txBody>
      </p:sp>
      <p:graphicFrame>
        <p:nvGraphicFramePr>
          <p:cNvPr id="9" name="Chart"/>
          <p:cNvGraphicFramePr/>
          <p:nvPr/>
        </p:nvGraphicFramePr>
        <p:xfrm>
          <a:off x="457200" y="1943100"/>
          <a:ext cx="52578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"/>
          <p:cNvGraphicFramePr/>
          <p:nvPr/>
        </p:nvGraphicFramePr>
        <p:xfrm>
          <a:off x="5972175" y="1943100"/>
          <a:ext cx="52578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97660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635000" y="558800"/>
            <a:ext cx="108839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637"/>
                </a:solidFill>
                <a:latin typeface="Cambria"/>
                <a:ea typeface="Cambria" pitchFamily="34" charset="-122"/>
                <a:cs typeface="Cambria" pitchFamily="34" charset="-120"/>
              </a:rPr>
              <a:t>With no alternative at all, people still said no to bariatric surgery (weight loss surgery)</a:t>
            </a:r>
            <a:endParaRPr lang="en-US" sz="2600" b="1" dirty="0">
              <a:solidFill>
                <a:srgbClr val="0F2637"/>
              </a:solidFill>
              <a:latin typeface="Cambria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120640" cy="3200400"/>
          </a:xfrm>
          <a:prstGeom prst="roundRect">
            <a:avLst>
              <a:gd name="adj" fmla="val 2286"/>
            </a:avLst>
          </a:prstGeom>
          <a:solidFill>
            <a:srgbClr val="EEF3F4"/>
          </a:solidFill>
          <a:ln/>
          <a:effectLst>
            <a:outerShdw blurRad="127000" dist="25400" dir="5400000" algn="bl" rotWithShape="0">
              <a:srgbClr val="0F263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960120" y="210312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D97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≈1%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960120" y="342900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300"/>
              </a:lnSpc>
              <a:buNone/>
            </a:pPr>
            <a:r>
              <a:rPr lang="en-US" sz="2400" b="1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less of eligible people ever chose an operation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42062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B71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entire pre-pharmacotherapy era.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126480" y="1828800"/>
            <a:ext cx="5394960" cy="3200400"/>
          </a:xfrm>
          <a:prstGeom prst="roundRect">
            <a:avLst>
              <a:gd name="adj" fmla="val 2286"/>
            </a:avLst>
          </a:prstGeom>
          <a:solidFill>
            <a:srgbClr val="0F2637"/>
          </a:solidFill>
          <a:ln/>
          <a:effectLst>
            <a:outerShdw blurRad="127000" dist="25400" dir="5400000" algn="bl" rotWithShape="0">
              <a:srgbClr val="0F263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6492240" y="21031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other 99%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6492240" y="2697480"/>
            <a:ext cx="4663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DC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Diet and commercial programmes</a:t>
            </a:r>
            <a:endParaRPr lang="en-US" sz="2400" dirty="0"/>
          </a:p>
          <a:p>
            <a:pPr marL="342900" indent="-3429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DC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Self-management, repeated cycles</a:t>
            </a:r>
            <a:endParaRPr lang="en-US" sz="2400" dirty="0"/>
          </a:p>
          <a:p>
            <a:pPr marL="342900" indent="-3429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DC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nothing at all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3492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i="1" dirty="0">
                <a:solidFill>
                  <a:srgbClr val="0F263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They opted out of surgery against a known-inferior alternative.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37">
            <a:alpha val="10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5CDB3-5EAD-27F4-BB0C-9DDECCED0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1FFD16-E73F-D14D-F391-280D6414BD9D}"/>
              </a:ext>
            </a:extLst>
          </p:cNvPr>
          <p:cNvSpPr txBox="1"/>
          <p:nvPr/>
        </p:nvSpPr>
        <p:spPr>
          <a:xfrm>
            <a:off x="1016000" y="2644170"/>
            <a:ext cx="11336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libri"/>
              </a:rPr>
              <a:t>SURGERY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srgbClr val="FFFFFF"/>
              </a:solidFill>
              <a:latin typeface="Cambria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libri"/>
              </a:rPr>
              <a:t>“Disease Treatment” or</a:t>
            </a:r>
            <a:r>
              <a:rPr kumimoji="0" lang="en-US" sz="3600" b="1" i="0" u="none" strike="noStrike" kern="120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libri"/>
              </a:rPr>
              <a:t> “Prophylactic Intervention?”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0183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635000" y="609600"/>
            <a:ext cx="108839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F2637"/>
                </a:solidFill>
                <a:latin typeface="Cambria"/>
                <a:ea typeface="Cambria" pitchFamily="34" charset="-122"/>
                <a:cs typeface="Cambria" pitchFamily="34" charset="-120"/>
              </a:rPr>
              <a:t>The rule people generally use</a:t>
            </a:r>
            <a:endParaRPr lang="en-US" sz="3200" b="1" dirty="0">
              <a:solidFill>
                <a:srgbClr val="0F2637"/>
              </a:solidFill>
              <a:latin typeface="Cambria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40080" y="1828800"/>
            <a:ext cx="10881360" cy="1234440"/>
          </a:xfrm>
          <a:prstGeom prst="roundRect">
            <a:avLst>
              <a:gd name="adj" fmla="val 5926"/>
            </a:avLst>
          </a:prstGeom>
          <a:solidFill>
            <a:srgbClr val="0F2637"/>
          </a:solidFill>
          <a:ln/>
          <a:effectLst>
            <a:outerShdw blurRad="127000" dist="25400" dir="5400000" algn="bl" rotWithShape="0">
              <a:srgbClr val="0F263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1005840" y="2057400"/>
            <a:ext cx="10149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it is not broken, do not fix it — </a:t>
            </a:r>
            <a:r>
              <a:rPr lang="en-US" sz="2800" b="1" dirty="0">
                <a:solidFill>
                  <a:srgbClr val="FFC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surgically.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7" name="Shape 4"/>
          <p:cNvSpPr/>
          <p:nvPr/>
        </p:nvSpPr>
        <p:spPr>
          <a:xfrm>
            <a:off x="685800" y="3493008"/>
            <a:ext cx="182880" cy="182880"/>
          </a:xfrm>
          <a:prstGeom prst="ellipse">
            <a:avLst/>
          </a:prstGeom>
          <a:solidFill>
            <a:srgbClr val="17726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1097280" y="33832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Surgery is for what is broken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4663440" y="319582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000" dirty="0">
                <a:solidFill>
                  <a:srgbClr val="1B3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Present, established, demonstrable dysfunction.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4407408"/>
            <a:ext cx="182880" cy="182880"/>
          </a:xfrm>
          <a:prstGeom prst="ellipse">
            <a:avLst/>
          </a:prstGeom>
          <a:solidFill>
            <a:srgbClr val="17726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1097280" y="42976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for what might break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4754880" y="4200005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000" dirty="0">
                <a:solidFill>
                  <a:srgbClr val="1B3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certain, immediate, irreversible act is a poor instrument against a probabilistic, deferred harm.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685800" y="5321808"/>
            <a:ext cx="182880" cy="182880"/>
          </a:xfrm>
          <a:prstGeom prst="ellipse">
            <a:avLst/>
          </a:prstGeom>
          <a:solidFill>
            <a:srgbClr val="D97D2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1097280" y="52120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not a knowledge deficit</a:t>
            </a:r>
            <a:endParaRPr 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4739640" y="502462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2400" dirty="0">
                <a:solidFill>
                  <a:srgbClr val="1B3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coherent decision rule — and it is not obviously wrong.</a:t>
            </a:r>
            <a:endParaRPr lang="en-US" sz="2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635000" y="609600"/>
            <a:ext cx="108839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2637"/>
                </a:solidFill>
                <a:latin typeface="Cambria"/>
                <a:ea typeface="Cambria" pitchFamily="34" charset="-122"/>
                <a:cs typeface="Cambria" pitchFamily="34" charset="-120"/>
              </a:rPr>
              <a:t>Evidence that people consider surgery a fix for what is broken, not for what is not (yet)</a:t>
            </a:r>
            <a:endParaRPr lang="en-US" sz="2600" b="1" dirty="0">
              <a:solidFill>
                <a:srgbClr val="0F2637"/>
              </a:solidFill>
              <a:latin typeface="Cambria"/>
            </a:endParaRPr>
          </a:p>
        </p:txBody>
      </p:sp>
      <p:sp>
        <p:nvSpPr>
          <p:cNvPr id="5" name="Shape 2"/>
          <p:cNvSpPr/>
          <p:nvPr/>
        </p:nvSpPr>
        <p:spPr>
          <a:xfrm>
            <a:off x="640080" y="1828800"/>
            <a:ext cx="5349240" cy="3699164"/>
          </a:xfrm>
          <a:prstGeom prst="roundRect">
            <a:avLst>
              <a:gd name="adj" fmla="val 2424"/>
            </a:avLst>
          </a:prstGeom>
          <a:solidFill>
            <a:srgbClr val="EEF3F4"/>
          </a:solidFill>
          <a:ln/>
          <a:effectLst>
            <a:outerShdw blurRad="127000" dist="25400" dir="5400000" algn="bl" rotWithShape="0">
              <a:srgbClr val="0F263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960120" y="2468880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72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BRCA2-Mutation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1772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Everything argues for surgery as good intervention for  a risk reduction 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960120" y="3429000"/>
            <a:ext cx="4709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materialization approaching certainty</a:t>
            </a:r>
            <a:endParaRPr lang="en-US" sz="20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feared outcome is cancer</a:t>
            </a:r>
            <a:endParaRPr lang="en-US" sz="20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Risk-reducing surgery is effective</a:t>
            </a:r>
            <a:endParaRPr lang="en-US" sz="20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0F26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guideline-supported and funded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172200" y="1828800"/>
            <a:ext cx="5349240" cy="3699164"/>
          </a:xfrm>
          <a:prstGeom prst="roundRect">
            <a:avLst>
              <a:gd name="adj" fmla="val 2424"/>
            </a:avLst>
          </a:prstGeom>
          <a:solidFill>
            <a:srgbClr val="0F2637"/>
          </a:solidFill>
          <a:ln/>
          <a:effectLst>
            <a:outerShdw blurRad="127000" dist="25400" dir="5400000" algn="bl" rotWithShape="0">
              <a:srgbClr val="0F2637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522720" y="2423161"/>
            <a:ext cx="4709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D97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yet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3383281"/>
            <a:ext cx="4709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DC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Uptake is highly variable</a:t>
            </a:r>
            <a:endParaRPr lang="en-US" sz="20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DC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many settings a minority choice</a:t>
            </a:r>
            <a:endParaRPr lang="en-US" sz="2000" dirty="0"/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DC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Large numbers choose surveillance</a:t>
            </a:r>
          </a:p>
          <a:p>
            <a:pPr marL="342900" indent="-342900">
              <a:lnSpc>
                <a:spcPts val="2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DCE6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pursue surgery</a:t>
            </a:r>
            <a:endParaRPr 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8F2A4-4128-2433-2D77-03883805E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E57A3EF-6466-6147-FB20-61911730FA23}"/>
              </a:ext>
            </a:extLst>
          </p:cNvPr>
          <p:cNvSpPr/>
          <p:nvPr/>
        </p:nvSpPr>
        <p:spPr>
          <a:xfrm>
            <a:off x="10332720" y="-1280160"/>
            <a:ext cx="4023360" cy="4023360"/>
          </a:xfrm>
          <a:prstGeom prst="ellipse">
            <a:avLst/>
          </a:prstGeom>
          <a:solidFill>
            <a:srgbClr val="1B3A5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8E86C5A-3D99-C2C1-0D04-D9A983301273}"/>
              </a:ext>
            </a:extLst>
          </p:cNvPr>
          <p:cNvSpPr txBox="1"/>
          <p:nvPr/>
        </p:nvSpPr>
        <p:spPr>
          <a:xfrm>
            <a:off x="822960" y="7315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kern="0" spc="200" dirty="0">
                <a:solidFill>
                  <a:srgbClr val="D97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QUESTION PATIENTS INTUITIVELY ASK</a:t>
            </a:r>
            <a:endParaRPr lang="en-US" sz="28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9FC1463-A3F3-0BCE-23DF-D6CCC3A75DD5}"/>
              </a:ext>
            </a:extLst>
          </p:cNvPr>
          <p:cNvSpPr txBox="1"/>
          <p:nvPr/>
        </p:nvSpPr>
        <p:spPr>
          <a:xfrm>
            <a:off x="822960" y="1920240"/>
            <a:ext cx="10058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3200" i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“Doctor — how risky and how costly</a:t>
            </a:r>
            <a:endParaRPr lang="en-US" sz="32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3200" i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is what you are offering me?</a:t>
            </a:r>
            <a:endParaRPr lang="en-US" sz="32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3200" i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And how certain is the harm</a:t>
            </a:r>
            <a:endParaRPr lang="en-US" sz="32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3200" i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you are protecting me from?”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1755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7EBC9-6A76-4FB7-58BC-2F3E33D7C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3F3C8D2-F43F-FB39-DAAE-C479B95E9D5A}"/>
              </a:ext>
            </a:extLst>
          </p:cNvPr>
          <p:cNvSpPr txBox="1"/>
          <p:nvPr/>
        </p:nvSpPr>
        <p:spPr>
          <a:xfrm>
            <a:off x="635000" y="609600"/>
            <a:ext cx="108839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mbria"/>
                <a:ea typeface="Cambria" pitchFamily="34" charset="-122"/>
                <a:cs typeface="Cambria" pitchFamily="34" charset="-120"/>
              </a:rPr>
              <a:t>Where an operation becomes rational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F2637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EE8ED7AE-0119-37AC-5B20-87F876D938C7}"/>
              </a:ext>
            </a:extLst>
          </p:cNvPr>
          <p:cNvSpPr/>
          <p:nvPr/>
        </p:nvSpPr>
        <p:spPr>
          <a:xfrm>
            <a:off x="1813560" y="1783080"/>
            <a:ext cx="5775960" cy="3566160"/>
          </a:xfrm>
          <a:prstGeom prst="rect">
            <a:avLst/>
          </a:prstGeom>
          <a:solidFill>
            <a:srgbClr val="E3EDEB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CDA922B3-B9E8-58AC-9F04-9ED4FF885083}"/>
              </a:ext>
            </a:extLst>
          </p:cNvPr>
          <p:cNvSpPr/>
          <p:nvPr/>
        </p:nvSpPr>
        <p:spPr>
          <a:xfrm>
            <a:off x="7604455" y="1783080"/>
            <a:ext cx="3840480" cy="3566160"/>
          </a:xfrm>
          <a:prstGeom prst="rect">
            <a:avLst/>
          </a:prstGeom>
          <a:solidFill>
            <a:srgbClr val="F7E5D3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24EB3C44-92A7-0378-DB5B-3802CFB1DA17}"/>
              </a:ext>
            </a:extLst>
          </p:cNvPr>
          <p:cNvSpPr/>
          <p:nvPr/>
        </p:nvSpPr>
        <p:spPr>
          <a:xfrm>
            <a:off x="1371600" y="5349240"/>
            <a:ext cx="10058400" cy="0"/>
          </a:xfrm>
          <a:prstGeom prst="line">
            <a:avLst/>
          </a:prstGeom>
          <a:noFill/>
          <a:ln w="9525">
            <a:solidFill>
              <a:srgbClr val="9BAAB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7BDF4171-09C5-422A-A273-B62BC0DB4AF0}"/>
              </a:ext>
            </a:extLst>
          </p:cNvPr>
          <p:cNvSpPr/>
          <p:nvPr/>
        </p:nvSpPr>
        <p:spPr>
          <a:xfrm>
            <a:off x="1371600" y="1783080"/>
            <a:ext cx="0" cy="3566160"/>
          </a:xfrm>
          <a:prstGeom prst="line">
            <a:avLst/>
          </a:prstGeom>
          <a:noFill/>
          <a:ln w="9525">
            <a:solidFill>
              <a:srgbClr val="9BAAB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DCF7BC47-C87D-22C0-748B-404029E09CBD}"/>
              </a:ext>
            </a:extLst>
          </p:cNvPr>
          <p:cNvSpPr/>
          <p:nvPr/>
        </p:nvSpPr>
        <p:spPr>
          <a:xfrm>
            <a:off x="1813560" y="3737486"/>
            <a:ext cx="9616440" cy="57274"/>
          </a:xfrm>
          <a:prstGeom prst="line">
            <a:avLst/>
          </a:prstGeom>
          <a:noFill/>
          <a:ln w="31750">
            <a:solidFill>
              <a:srgbClr val="0F263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68595730-F2FD-A183-3AE3-0EEE0E4DD354}"/>
              </a:ext>
            </a:extLst>
          </p:cNvPr>
          <p:cNvSpPr/>
          <p:nvPr/>
        </p:nvSpPr>
        <p:spPr>
          <a:xfrm flipH="1" flipV="1">
            <a:off x="1774545" y="5228579"/>
            <a:ext cx="39009" cy="33671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38D74242-AAB7-841C-CF79-23BC944E1F72}"/>
              </a:ext>
            </a:extLst>
          </p:cNvPr>
          <p:cNvSpPr/>
          <p:nvPr/>
        </p:nvSpPr>
        <p:spPr>
          <a:xfrm flipV="1">
            <a:off x="1774546" y="5204729"/>
            <a:ext cx="329794" cy="23851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65CCAF9D-F74E-8A4C-DABC-33F06A7B51BF}"/>
              </a:ext>
            </a:extLst>
          </p:cNvPr>
          <p:cNvSpPr/>
          <p:nvPr/>
        </p:nvSpPr>
        <p:spPr>
          <a:xfrm flipV="1">
            <a:off x="2104339" y="5171057"/>
            <a:ext cx="329794" cy="33672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4439C64C-0156-F9EF-B0F3-09ED9DF7A110}"/>
              </a:ext>
            </a:extLst>
          </p:cNvPr>
          <p:cNvSpPr/>
          <p:nvPr/>
        </p:nvSpPr>
        <p:spPr>
          <a:xfrm flipV="1">
            <a:off x="2434133" y="5128842"/>
            <a:ext cx="329794" cy="42215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7D9C444B-C28A-7BAB-5631-DFA017B232F6}"/>
              </a:ext>
            </a:extLst>
          </p:cNvPr>
          <p:cNvSpPr/>
          <p:nvPr/>
        </p:nvSpPr>
        <p:spPr>
          <a:xfrm flipV="1">
            <a:off x="2763926" y="5078874"/>
            <a:ext cx="329794" cy="4996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C174FD96-58A7-6698-8490-0EB08C550CC2}"/>
              </a:ext>
            </a:extLst>
          </p:cNvPr>
          <p:cNvSpPr/>
          <p:nvPr/>
        </p:nvSpPr>
        <p:spPr>
          <a:xfrm flipV="1">
            <a:off x="3093720" y="5021708"/>
            <a:ext cx="329794" cy="57166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1F98EEA5-481D-7717-0897-7CA4360DBF04}"/>
              </a:ext>
            </a:extLst>
          </p:cNvPr>
          <p:cNvSpPr/>
          <p:nvPr/>
        </p:nvSpPr>
        <p:spPr>
          <a:xfrm flipV="1">
            <a:off x="3423514" y="4957769"/>
            <a:ext cx="329794" cy="6393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BB194B9F-0420-7FA3-0787-291C7531CB27}"/>
              </a:ext>
            </a:extLst>
          </p:cNvPr>
          <p:cNvSpPr/>
          <p:nvPr/>
        </p:nvSpPr>
        <p:spPr>
          <a:xfrm flipV="1">
            <a:off x="3753307" y="4887394"/>
            <a:ext cx="329794" cy="70375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C7309F51-D586-7A71-2D8C-E9567169CB88}"/>
              </a:ext>
            </a:extLst>
          </p:cNvPr>
          <p:cNvSpPr/>
          <p:nvPr/>
        </p:nvSpPr>
        <p:spPr>
          <a:xfrm flipV="1">
            <a:off x="4083101" y="4810862"/>
            <a:ext cx="329794" cy="76532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5DAC68AA-4204-00F4-4C1F-A10A09746F21}"/>
              </a:ext>
            </a:extLst>
          </p:cNvPr>
          <p:cNvSpPr/>
          <p:nvPr/>
        </p:nvSpPr>
        <p:spPr>
          <a:xfrm flipV="1">
            <a:off x="4412894" y="4728409"/>
            <a:ext cx="329794" cy="8245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36ACA173-8807-B65C-5EDE-759A4DC630CB}"/>
              </a:ext>
            </a:extLst>
          </p:cNvPr>
          <p:cNvSpPr/>
          <p:nvPr/>
        </p:nvSpPr>
        <p:spPr>
          <a:xfrm flipV="1">
            <a:off x="4742688" y="4640238"/>
            <a:ext cx="329794" cy="88172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2070E4F7-E616-AD1E-102C-77625E618120}"/>
              </a:ext>
            </a:extLst>
          </p:cNvPr>
          <p:cNvSpPr/>
          <p:nvPr/>
        </p:nvSpPr>
        <p:spPr>
          <a:xfrm flipV="1">
            <a:off x="5072482" y="4546525"/>
            <a:ext cx="329794" cy="93712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F3055686-7898-CD6E-88AD-F3274987127E}"/>
              </a:ext>
            </a:extLst>
          </p:cNvPr>
          <p:cNvSpPr/>
          <p:nvPr/>
        </p:nvSpPr>
        <p:spPr>
          <a:xfrm flipV="1">
            <a:off x="5402275" y="4447429"/>
            <a:ext cx="329794" cy="99096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6DAEBB9B-2961-FFE4-59E2-58C82D49D50D}"/>
              </a:ext>
            </a:extLst>
          </p:cNvPr>
          <p:cNvSpPr/>
          <p:nvPr/>
        </p:nvSpPr>
        <p:spPr>
          <a:xfrm flipV="1">
            <a:off x="5732069" y="4343090"/>
            <a:ext cx="329794" cy="10433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21F84A2C-FF3A-8EC1-BA49-8E8D206E22CB}"/>
              </a:ext>
            </a:extLst>
          </p:cNvPr>
          <p:cNvSpPr/>
          <p:nvPr/>
        </p:nvSpPr>
        <p:spPr>
          <a:xfrm flipV="1">
            <a:off x="6061862" y="4233634"/>
            <a:ext cx="329794" cy="109455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FE404DD2-F501-24D4-5BEC-5AF83EFF8B2F}"/>
              </a:ext>
            </a:extLst>
          </p:cNvPr>
          <p:cNvSpPr/>
          <p:nvPr/>
        </p:nvSpPr>
        <p:spPr>
          <a:xfrm flipV="1">
            <a:off x="6391656" y="4119178"/>
            <a:ext cx="329794" cy="114456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6C0D5EEA-D55B-FC46-2EA1-B020B0568243}"/>
              </a:ext>
            </a:extLst>
          </p:cNvPr>
          <p:cNvSpPr/>
          <p:nvPr/>
        </p:nvSpPr>
        <p:spPr>
          <a:xfrm flipV="1">
            <a:off x="6721450" y="3999827"/>
            <a:ext cx="329794" cy="119351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4">
            <a:extLst>
              <a:ext uri="{FF2B5EF4-FFF2-40B4-BE49-F238E27FC236}">
                <a16:creationId xmlns:a16="http://schemas.microsoft.com/office/drawing/2014/main" id="{45A84A48-2567-850E-6FD0-13F5C66EE710}"/>
              </a:ext>
            </a:extLst>
          </p:cNvPr>
          <p:cNvSpPr/>
          <p:nvPr/>
        </p:nvSpPr>
        <p:spPr>
          <a:xfrm flipV="1">
            <a:off x="7051243" y="3875677"/>
            <a:ext cx="329794" cy="124150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DC7D12BF-B6B8-E77F-81F9-96B05DAC36C8}"/>
              </a:ext>
            </a:extLst>
          </p:cNvPr>
          <p:cNvSpPr/>
          <p:nvPr/>
        </p:nvSpPr>
        <p:spPr>
          <a:xfrm flipV="1">
            <a:off x="7381037" y="3746819"/>
            <a:ext cx="329794" cy="128858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id="{DC9BB587-62A5-0E42-8B91-687BCE842581}"/>
              </a:ext>
            </a:extLst>
          </p:cNvPr>
          <p:cNvSpPr/>
          <p:nvPr/>
        </p:nvSpPr>
        <p:spPr>
          <a:xfrm flipV="1">
            <a:off x="7710830" y="3613336"/>
            <a:ext cx="329794" cy="13348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>
            <a:extLst>
              <a:ext uri="{FF2B5EF4-FFF2-40B4-BE49-F238E27FC236}">
                <a16:creationId xmlns:a16="http://schemas.microsoft.com/office/drawing/2014/main" id="{83F2ED5F-D5AF-0D65-B38A-BD4EDA41B59B}"/>
              </a:ext>
            </a:extLst>
          </p:cNvPr>
          <p:cNvSpPr/>
          <p:nvPr/>
        </p:nvSpPr>
        <p:spPr>
          <a:xfrm flipV="1">
            <a:off x="8040624" y="3475306"/>
            <a:ext cx="329794" cy="138030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8BFB4858-A31E-08B2-9E32-EA9321268242}"/>
              </a:ext>
            </a:extLst>
          </p:cNvPr>
          <p:cNvSpPr/>
          <p:nvPr/>
        </p:nvSpPr>
        <p:spPr>
          <a:xfrm flipV="1">
            <a:off x="8370418" y="3332801"/>
            <a:ext cx="329794" cy="142505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E0F072EE-391C-1B68-909A-856A412F0FE8}"/>
              </a:ext>
            </a:extLst>
          </p:cNvPr>
          <p:cNvSpPr/>
          <p:nvPr/>
        </p:nvSpPr>
        <p:spPr>
          <a:xfrm flipV="1">
            <a:off x="8700211" y="3185889"/>
            <a:ext cx="329794" cy="146911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>
            <a:extLst>
              <a:ext uri="{FF2B5EF4-FFF2-40B4-BE49-F238E27FC236}">
                <a16:creationId xmlns:a16="http://schemas.microsoft.com/office/drawing/2014/main" id="{D94E5C34-EC90-0F32-5DFA-5BAF6F92C5C2}"/>
              </a:ext>
            </a:extLst>
          </p:cNvPr>
          <p:cNvSpPr/>
          <p:nvPr/>
        </p:nvSpPr>
        <p:spPr>
          <a:xfrm flipV="1">
            <a:off x="9030005" y="3034636"/>
            <a:ext cx="329794" cy="15125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A8EA7279-1693-C3E3-813F-0BFE2B73DDB1}"/>
              </a:ext>
            </a:extLst>
          </p:cNvPr>
          <p:cNvSpPr/>
          <p:nvPr/>
        </p:nvSpPr>
        <p:spPr>
          <a:xfrm flipV="1">
            <a:off x="9359798" y="2879101"/>
            <a:ext cx="329794" cy="155535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DDDDB180-B3FF-3249-6B7D-EF9E0704A940}"/>
              </a:ext>
            </a:extLst>
          </p:cNvPr>
          <p:cNvSpPr/>
          <p:nvPr/>
        </p:nvSpPr>
        <p:spPr>
          <a:xfrm flipV="1">
            <a:off x="9689592" y="2719342"/>
            <a:ext cx="329794" cy="15975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>
            <a:extLst>
              <a:ext uri="{FF2B5EF4-FFF2-40B4-BE49-F238E27FC236}">
                <a16:creationId xmlns:a16="http://schemas.microsoft.com/office/drawing/2014/main" id="{82E227DE-C4B1-5DAD-80F3-8731E74F7E04}"/>
              </a:ext>
            </a:extLst>
          </p:cNvPr>
          <p:cNvSpPr/>
          <p:nvPr/>
        </p:nvSpPr>
        <p:spPr>
          <a:xfrm flipV="1">
            <a:off x="10019386" y="2555413"/>
            <a:ext cx="329794" cy="16392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4">
            <a:extLst>
              <a:ext uri="{FF2B5EF4-FFF2-40B4-BE49-F238E27FC236}">
                <a16:creationId xmlns:a16="http://schemas.microsoft.com/office/drawing/2014/main" id="{E2D0000E-243D-B3AB-A33C-06CBD5809EAF}"/>
              </a:ext>
            </a:extLst>
          </p:cNvPr>
          <p:cNvSpPr/>
          <p:nvPr/>
        </p:nvSpPr>
        <p:spPr>
          <a:xfrm flipV="1">
            <a:off x="10349179" y="2387366"/>
            <a:ext cx="329794" cy="168047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5">
            <a:extLst>
              <a:ext uri="{FF2B5EF4-FFF2-40B4-BE49-F238E27FC236}">
                <a16:creationId xmlns:a16="http://schemas.microsoft.com/office/drawing/2014/main" id="{A93390BB-9068-D3C2-3D36-19128663DD92}"/>
              </a:ext>
            </a:extLst>
          </p:cNvPr>
          <p:cNvSpPr/>
          <p:nvPr/>
        </p:nvSpPr>
        <p:spPr>
          <a:xfrm flipV="1">
            <a:off x="10678973" y="2215250"/>
            <a:ext cx="329794" cy="172116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6">
            <a:extLst>
              <a:ext uri="{FF2B5EF4-FFF2-40B4-BE49-F238E27FC236}">
                <a16:creationId xmlns:a16="http://schemas.microsoft.com/office/drawing/2014/main" id="{13B776D2-36EF-D646-7E25-CBD4E6CCEA50}"/>
              </a:ext>
            </a:extLst>
          </p:cNvPr>
          <p:cNvSpPr/>
          <p:nvPr/>
        </p:nvSpPr>
        <p:spPr>
          <a:xfrm flipV="1">
            <a:off x="11008766" y="2039112"/>
            <a:ext cx="329794" cy="176138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7">
            <a:extLst>
              <a:ext uri="{FF2B5EF4-FFF2-40B4-BE49-F238E27FC236}">
                <a16:creationId xmlns:a16="http://schemas.microsoft.com/office/drawing/2014/main" id="{3D73FD94-D8B7-1B40-E469-50A2BEF88101}"/>
              </a:ext>
            </a:extLst>
          </p:cNvPr>
          <p:cNvSpPr/>
          <p:nvPr/>
        </p:nvSpPr>
        <p:spPr>
          <a:xfrm>
            <a:off x="7589520" y="3794760"/>
            <a:ext cx="0" cy="1554480"/>
          </a:xfrm>
          <a:prstGeom prst="line">
            <a:avLst/>
          </a:prstGeom>
          <a:noFill/>
          <a:ln w="12700">
            <a:solidFill>
              <a:srgbClr val="8A9AA5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8">
            <a:extLst>
              <a:ext uri="{FF2B5EF4-FFF2-40B4-BE49-F238E27FC236}">
                <a16:creationId xmlns:a16="http://schemas.microsoft.com/office/drawing/2014/main" id="{2706D783-E8B9-4C8B-B6C3-DFE07186B8F4}"/>
              </a:ext>
            </a:extLst>
          </p:cNvPr>
          <p:cNvSpPr/>
          <p:nvPr/>
        </p:nvSpPr>
        <p:spPr>
          <a:xfrm>
            <a:off x="7507224" y="3712464"/>
            <a:ext cx="164592" cy="164592"/>
          </a:xfrm>
          <a:prstGeom prst="ellipse">
            <a:avLst/>
          </a:prstGeom>
          <a:solidFill>
            <a:srgbClr val="D97D2E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95328FB8-548B-6396-37CF-D36C036FDD72}"/>
              </a:ext>
            </a:extLst>
          </p:cNvPr>
          <p:cNvSpPr txBox="1"/>
          <p:nvPr/>
        </p:nvSpPr>
        <p:spPr>
          <a:xfrm>
            <a:off x="4244229" y="19225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7726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Risk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Text 41">
            <a:extLst>
              <a:ext uri="{FF2B5EF4-FFF2-40B4-BE49-F238E27FC236}">
                <a16:creationId xmlns:a16="http://schemas.microsoft.com/office/drawing/2014/main" id="{E2EC0A4C-608A-7A70-A5BB-006515D4127A}"/>
              </a:ext>
            </a:extLst>
          </p:cNvPr>
          <p:cNvSpPr txBox="1"/>
          <p:nvPr/>
        </p:nvSpPr>
        <p:spPr>
          <a:xfrm>
            <a:off x="9144000" y="4160209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A5416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Illness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Text 42">
            <a:extLst>
              <a:ext uri="{FF2B5EF4-FFF2-40B4-BE49-F238E27FC236}">
                <a16:creationId xmlns:a16="http://schemas.microsoft.com/office/drawing/2014/main" id="{0CCA904B-B0F8-C3F5-885E-04CB3F131339}"/>
              </a:ext>
            </a:extLst>
          </p:cNvPr>
          <p:cNvSpPr txBox="1"/>
          <p:nvPr/>
        </p:nvSpPr>
        <p:spPr>
          <a:xfrm>
            <a:off x="8948457" y="4586346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8A5A2E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Repair is warranted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Text 43">
            <a:extLst>
              <a:ext uri="{FF2B5EF4-FFF2-40B4-BE49-F238E27FC236}">
                <a16:creationId xmlns:a16="http://schemas.microsoft.com/office/drawing/2014/main" id="{F52A90C4-449A-8ED1-A9C2-FEF18E483FE9}"/>
              </a:ext>
            </a:extLst>
          </p:cNvPr>
          <p:cNvSpPr txBox="1"/>
          <p:nvPr/>
        </p:nvSpPr>
        <p:spPr>
          <a:xfrm>
            <a:off x="371551" y="3074391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Harm from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treatment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Constant,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certain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8">
            <a:extLst>
              <a:ext uri="{FF2B5EF4-FFF2-40B4-BE49-F238E27FC236}">
                <a16:creationId xmlns:a16="http://schemas.microsoft.com/office/drawing/2014/main" id="{783F6942-2ADF-1F3E-7FA6-87DE6A429FF9}"/>
              </a:ext>
            </a:extLst>
          </p:cNvPr>
          <p:cNvSpPr txBox="1"/>
          <p:nvPr/>
        </p:nvSpPr>
        <p:spPr>
          <a:xfrm>
            <a:off x="2104339" y="5748795"/>
            <a:ext cx="924594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Surgical risk exists whether the patient is ill, or not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44">
            <a:extLst>
              <a:ext uri="{FF2B5EF4-FFF2-40B4-BE49-F238E27FC236}">
                <a16:creationId xmlns:a16="http://schemas.microsoft.com/office/drawing/2014/main" id="{3E0229E2-506A-C96D-C776-FA32B0669DAE}"/>
              </a:ext>
            </a:extLst>
          </p:cNvPr>
          <p:cNvSpPr txBox="1"/>
          <p:nvPr/>
        </p:nvSpPr>
        <p:spPr>
          <a:xfrm>
            <a:off x="254000" y="4583744"/>
            <a:ext cx="152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A541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Harm from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A541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 condition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0522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F93E3-F35B-1D9A-D75A-2A727D2CD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494D4736-6915-1499-5048-026492284677}"/>
              </a:ext>
            </a:extLst>
          </p:cNvPr>
          <p:cNvSpPr txBox="1"/>
          <p:nvPr/>
        </p:nvSpPr>
        <p:spPr>
          <a:xfrm>
            <a:off x="635000" y="609600"/>
            <a:ext cx="108839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mbria"/>
                <a:ea typeface="Cambria" pitchFamily="34" charset="-122"/>
                <a:cs typeface="Cambria" pitchFamily="34" charset="-120"/>
              </a:rPr>
              <a:t>The payer perspective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F2637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D0BD7AD8-6C60-D336-484B-9A8B650A2EFE}"/>
              </a:ext>
            </a:extLst>
          </p:cNvPr>
          <p:cNvSpPr/>
          <p:nvPr/>
        </p:nvSpPr>
        <p:spPr>
          <a:xfrm>
            <a:off x="6949440" y="1737360"/>
            <a:ext cx="4480560" cy="3566160"/>
          </a:xfrm>
          <a:prstGeom prst="rect">
            <a:avLst/>
          </a:prstGeom>
          <a:solidFill>
            <a:srgbClr val="F0F2F1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1479C278-F833-8D86-FF02-67DA7CE0BE69}"/>
              </a:ext>
            </a:extLst>
          </p:cNvPr>
          <p:cNvSpPr/>
          <p:nvPr/>
        </p:nvSpPr>
        <p:spPr>
          <a:xfrm>
            <a:off x="1371600" y="5303520"/>
            <a:ext cx="10058400" cy="0"/>
          </a:xfrm>
          <a:prstGeom prst="line">
            <a:avLst/>
          </a:prstGeom>
          <a:noFill/>
          <a:ln w="9525">
            <a:solidFill>
              <a:srgbClr val="9BAAB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235F5240-4ACD-7E59-E830-E5651D574D5F}"/>
              </a:ext>
            </a:extLst>
          </p:cNvPr>
          <p:cNvSpPr/>
          <p:nvPr/>
        </p:nvSpPr>
        <p:spPr>
          <a:xfrm>
            <a:off x="1371600" y="1737360"/>
            <a:ext cx="0" cy="3566160"/>
          </a:xfrm>
          <a:prstGeom prst="line">
            <a:avLst/>
          </a:prstGeom>
          <a:noFill/>
          <a:ln w="9525">
            <a:solidFill>
              <a:srgbClr val="9BAAB4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60A68AA-2BC3-8986-6A37-AFC94FFB07EA}"/>
              </a:ext>
            </a:extLst>
          </p:cNvPr>
          <p:cNvSpPr/>
          <p:nvPr/>
        </p:nvSpPr>
        <p:spPr>
          <a:xfrm>
            <a:off x="6949440" y="1737360"/>
            <a:ext cx="0" cy="3566160"/>
          </a:xfrm>
          <a:prstGeom prst="line">
            <a:avLst/>
          </a:prstGeom>
          <a:noFill/>
          <a:ln w="15875">
            <a:solidFill>
              <a:srgbClr val="8A9AA5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32E77F9B-63E4-765A-79AC-682CF038514F}"/>
              </a:ext>
            </a:extLst>
          </p:cNvPr>
          <p:cNvSpPr/>
          <p:nvPr/>
        </p:nvSpPr>
        <p:spPr>
          <a:xfrm flipV="1">
            <a:off x="1463040" y="4079054"/>
            <a:ext cx="352697" cy="127186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0346D752-5A5D-4607-CEAB-639E5DA2E3CA}"/>
              </a:ext>
            </a:extLst>
          </p:cNvPr>
          <p:cNvSpPr/>
          <p:nvPr/>
        </p:nvSpPr>
        <p:spPr>
          <a:xfrm flipV="1">
            <a:off x="1815737" y="3984796"/>
            <a:ext cx="352697" cy="94258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FCCB046F-472E-E81A-22C3-628398A79BF0}"/>
              </a:ext>
            </a:extLst>
          </p:cNvPr>
          <p:cNvSpPr/>
          <p:nvPr/>
        </p:nvSpPr>
        <p:spPr>
          <a:xfrm flipV="1">
            <a:off x="2168434" y="3899947"/>
            <a:ext cx="352697" cy="8484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EAA12695-B1EB-7B3F-D67C-081B23D70F48}"/>
              </a:ext>
            </a:extLst>
          </p:cNvPr>
          <p:cNvSpPr/>
          <p:nvPr/>
        </p:nvSpPr>
        <p:spPr>
          <a:xfrm flipV="1">
            <a:off x="2521131" y="3820684"/>
            <a:ext cx="352697" cy="7926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300D583D-EDC5-081D-84B8-F97D7A67FE7F}"/>
              </a:ext>
            </a:extLst>
          </p:cNvPr>
          <p:cNvSpPr/>
          <p:nvPr/>
        </p:nvSpPr>
        <p:spPr>
          <a:xfrm flipV="1">
            <a:off x="2873829" y="3745330"/>
            <a:ext cx="352697" cy="7535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166739EC-4F5C-C9E0-8A22-F7C19DFEABDD}"/>
              </a:ext>
            </a:extLst>
          </p:cNvPr>
          <p:cNvSpPr/>
          <p:nvPr/>
        </p:nvSpPr>
        <p:spPr>
          <a:xfrm flipV="1">
            <a:off x="3226526" y="3672953"/>
            <a:ext cx="352697" cy="72377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2">
            <a:extLst>
              <a:ext uri="{FF2B5EF4-FFF2-40B4-BE49-F238E27FC236}">
                <a16:creationId xmlns:a16="http://schemas.microsoft.com/office/drawing/2014/main" id="{3EC12CA4-1C6B-6E2C-A3B6-544E4212BB8F}"/>
              </a:ext>
            </a:extLst>
          </p:cNvPr>
          <p:cNvSpPr/>
          <p:nvPr/>
        </p:nvSpPr>
        <p:spPr>
          <a:xfrm flipV="1">
            <a:off x="3579223" y="3602961"/>
            <a:ext cx="352697" cy="69992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B65460FE-B17C-7F47-3589-1C3923DD1602}"/>
              </a:ext>
            </a:extLst>
          </p:cNvPr>
          <p:cNvSpPr/>
          <p:nvPr/>
        </p:nvSpPr>
        <p:spPr>
          <a:xfrm flipV="1">
            <a:off x="3931920" y="3534948"/>
            <a:ext cx="352697" cy="6801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4">
            <a:extLst>
              <a:ext uri="{FF2B5EF4-FFF2-40B4-BE49-F238E27FC236}">
                <a16:creationId xmlns:a16="http://schemas.microsoft.com/office/drawing/2014/main" id="{78DADCD3-ED66-ECFD-EDB3-AF6B523CAC35}"/>
              </a:ext>
            </a:extLst>
          </p:cNvPr>
          <p:cNvSpPr/>
          <p:nvPr/>
        </p:nvSpPr>
        <p:spPr>
          <a:xfrm flipV="1">
            <a:off x="4284617" y="3468618"/>
            <a:ext cx="352697" cy="6632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Shape 15">
            <a:extLst>
              <a:ext uri="{FF2B5EF4-FFF2-40B4-BE49-F238E27FC236}">
                <a16:creationId xmlns:a16="http://schemas.microsoft.com/office/drawing/2014/main" id="{6477BC16-451E-3D2A-FAB2-15A6A126B246}"/>
              </a:ext>
            </a:extLst>
          </p:cNvPr>
          <p:cNvSpPr/>
          <p:nvPr/>
        </p:nvSpPr>
        <p:spPr>
          <a:xfrm flipV="1">
            <a:off x="4637314" y="3403750"/>
            <a:ext cx="352697" cy="64868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Shape 16">
            <a:extLst>
              <a:ext uri="{FF2B5EF4-FFF2-40B4-BE49-F238E27FC236}">
                <a16:creationId xmlns:a16="http://schemas.microsoft.com/office/drawing/2014/main" id="{616747E5-6A09-12CA-6114-6320063BD847}"/>
              </a:ext>
            </a:extLst>
          </p:cNvPr>
          <p:cNvSpPr/>
          <p:nvPr/>
        </p:nvSpPr>
        <p:spPr>
          <a:xfrm flipV="1">
            <a:off x="4990011" y="3340168"/>
            <a:ext cx="352697" cy="63582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127C0D7A-EF88-DEDD-D941-8D7A7E360458}"/>
              </a:ext>
            </a:extLst>
          </p:cNvPr>
          <p:cNvSpPr/>
          <p:nvPr/>
        </p:nvSpPr>
        <p:spPr>
          <a:xfrm flipV="1">
            <a:off x="5342709" y="3277734"/>
            <a:ext cx="352697" cy="62434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8">
            <a:extLst>
              <a:ext uri="{FF2B5EF4-FFF2-40B4-BE49-F238E27FC236}">
                <a16:creationId xmlns:a16="http://schemas.microsoft.com/office/drawing/2014/main" id="{E671B1CF-1BC8-FAB2-5705-DF10CE275BAF}"/>
              </a:ext>
            </a:extLst>
          </p:cNvPr>
          <p:cNvSpPr/>
          <p:nvPr/>
        </p:nvSpPr>
        <p:spPr>
          <a:xfrm flipV="1">
            <a:off x="5695406" y="3216333"/>
            <a:ext cx="352697" cy="61401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Shape 19">
            <a:extLst>
              <a:ext uri="{FF2B5EF4-FFF2-40B4-BE49-F238E27FC236}">
                <a16:creationId xmlns:a16="http://schemas.microsoft.com/office/drawing/2014/main" id="{A3072170-AF8B-06FE-1444-D8C2C75186C5}"/>
              </a:ext>
            </a:extLst>
          </p:cNvPr>
          <p:cNvSpPr/>
          <p:nvPr/>
        </p:nvSpPr>
        <p:spPr>
          <a:xfrm flipV="1">
            <a:off x="6048103" y="3155870"/>
            <a:ext cx="352697" cy="6046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Shape 20">
            <a:extLst>
              <a:ext uri="{FF2B5EF4-FFF2-40B4-BE49-F238E27FC236}">
                <a16:creationId xmlns:a16="http://schemas.microsoft.com/office/drawing/2014/main" id="{BEEDF06E-71FB-D751-0154-F662163D47A7}"/>
              </a:ext>
            </a:extLst>
          </p:cNvPr>
          <p:cNvSpPr/>
          <p:nvPr/>
        </p:nvSpPr>
        <p:spPr>
          <a:xfrm flipV="1">
            <a:off x="6400800" y="3096266"/>
            <a:ext cx="352697" cy="59604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Shape 21">
            <a:extLst>
              <a:ext uri="{FF2B5EF4-FFF2-40B4-BE49-F238E27FC236}">
                <a16:creationId xmlns:a16="http://schemas.microsoft.com/office/drawing/2014/main" id="{273E318C-E250-C50E-E2D5-10727B64D63C}"/>
              </a:ext>
            </a:extLst>
          </p:cNvPr>
          <p:cNvSpPr/>
          <p:nvPr/>
        </p:nvSpPr>
        <p:spPr>
          <a:xfrm flipV="1">
            <a:off x="6753497" y="3037452"/>
            <a:ext cx="352697" cy="58814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2">
            <a:extLst>
              <a:ext uri="{FF2B5EF4-FFF2-40B4-BE49-F238E27FC236}">
                <a16:creationId xmlns:a16="http://schemas.microsoft.com/office/drawing/2014/main" id="{FDBDAF69-0084-B124-AC33-9E156C67264F}"/>
              </a:ext>
            </a:extLst>
          </p:cNvPr>
          <p:cNvSpPr/>
          <p:nvPr/>
        </p:nvSpPr>
        <p:spPr>
          <a:xfrm flipV="1">
            <a:off x="7106194" y="2979369"/>
            <a:ext cx="352697" cy="5808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23">
            <a:extLst>
              <a:ext uri="{FF2B5EF4-FFF2-40B4-BE49-F238E27FC236}">
                <a16:creationId xmlns:a16="http://schemas.microsoft.com/office/drawing/2014/main" id="{C91A767D-FBBF-43F1-57E4-CCC1917F682A}"/>
              </a:ext>
            </a:extLst>
          </p:cNvPr>
          <p:cNvSpPr/>
          <p:nvPr/>
        </p:nvSpPr>
        <p:spPr>
          <a:xfrm flipV="1">
            <a:off x="7458891" y="2921966"/>
            <a:ext cx="352697" cy="57403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24">
            <a:extLst>
              <a:ext uri="{FF2B5EF4-FFF2-40B4-BE49-F238E27FC236}">
                <a16:creationId xmlns:a16="http://schemas.microsoft.com/office/drawing/2014/main" id="{B88A9577-F9DE-E60A-FE96-FBC9F195D742}"/>
              </a:ext>
            </a:extLst>
          </p:cNvPr>
          <p:cNvSpPr/>
          <p:nvPr/>
        </p:nvSpPr>
        <p:spPr>
          <a:xfrm flipV="1">
            <a:off x="7811589" y="2865197"/>
            <a:ext cx="352697" cy="5676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Shape 25">
            <a:extLst>
              <a:ext uri="{FF2B5EF4-FFF2-40B4-BE49-F238E27FC236}">
                <a16:creationId xmlns:a16="http://schemas.microsoft.com/office/drawing/2014/main" id="{62CBEA6A-E37E-72B6-4E0B-A5AB4465CD1C}"/>
              </a:ext>
            </a:extLst>
          </p:cNvPr>
          <p:cNvSpPr/>
          <p:nvPr/>
        </p:nvSpPr>
        <p:spPr>
          <a:xfrm flipV="1">
            <a:off x="8164286" y="2809023"/>
            <a:ext cx="352697" cy="56174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Shape 26">
            <a:extLst>
              <a:ext uri="{FF2B5EF4-FFF2-40B4-BE49-F238E27FC236}">
                <a16:creationId xmlns:a16="http://schemas.microsoft.com/office/drawing/2014/main" id="{A2A363A1-B17A-69E6-61FA-9089CCDDB513}"/>
              </a:ext>
            </a:extLst>
          </p:cNvPr>
          <p:cNvSpPr/>
          <p:nvPr/>
        </p:nvSpPr>
        <p:spPr>
          <a:xfrm flipV="1">
            <a:off x="8516983" y="2753409"/>
            <a:ext cx="352697" cy="55615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Shape 27">
            <a:extLst>
              <a:ext uri="{FF2B5EF4-FFF2-40B4-BE49-F238E27FC236}">
                <a16:creationId xmlns:a16="http://schemas.microsoft.com/office/drawing/2014/main" id="{887AA465-DE0A-91F2-86FB-1D31D72F5AAA}"/>
              </a:ext>
            </a:extLst>
          </p:cNvPr>
          <p:cNvSpPr/>
          <p:nvPr/>
        </p:nvSpPr>
        <p:spPr>
          <a:xfrm flipV="1">
            <a:off x="8869680" y="2698321"/>
            <a:ext cx="352697" cy="55087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739B86B6-A7F4-47E9-433D-64F2EC8F1EDC}"/>
              </a:ext>
            </a:extLst>
          </p:cNvPr>
          <p:cNvSpPr/>
          <p:nvPr/>
        </p:nvSpPr>
        <p:spPr>
          <a:xfrm flipV="1">
            <a:off x="9222377" y="2643733"/>
            <a:ext cx="352697" cy="5458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840690D5-BAF5-3403-692C-4B198C01F391}"/>
              </a:ext>
            </a:extLst>
          </p:cNvPr>
          <p:cNvSpPr/>
          <p:nvPr/>
        </p:nvSpPr>
        <p:spPr>
          <a:xfrm flipV="1">
            <a:off x="9575074" y="2589617"/>
            <a:ext cx="352697" cy="54116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Shape 30">
            <a:extLst>
              <a:ext uri="{FF2B5EF4-FFF2-40B4-BE49-F238E27FC236}">
                <a16:creationId xmlns:a16="http://schemas.microsoft.com/office/drawing/2014/main" id="{D123C428-37DD-B8D8-42DD-1F06E2C9C5D2}"/>
              </a:ext>
            </a:extLst>
          </p:cNvPr>
          <p:cNvSpPr/>
          <p:nvPr/>
        </p:nvSpPr>
        <p:spPr>
          <a:xfrm flipV="1">
            <a:off x="9927771" y="2535950"/>
            <a:ext cx="352697" cy="53667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Shape 31">
            <a:extLst>
              <a:ext uri="{FF2B5EF4-FFF2-40B4-BE49-F238E27FC236}">
                <a16:creationId xmlns:a16="http://schemas.microsoft.com/office/drawing/2014/main" id="{CB57E611-679D-53B6-313D-AE7581D9D88E}"/>
              </a:ext>
            </a:extLst>
          </p:cNvPr>
          <p:cNvSpPr/>
          <p:nvPr/>
        </p:nvSpPr>
        <p:spPr>
          <a:xfrm flipV="1">
            <a:off x="10280469" y="2482712"/>
            <a:ext cx="352697" cy="53239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B04C774A-E3B6-2188-C505-41BA27009C4D}"/>
              </a:ext>
            </a:extLst>
          </p:cNvPr>
          <p:cNvSpPr/>
          <p:nvPr/>
        </p:nvSpPr>
        <p:spPr>
          <a:xfrm flipV="1">
            <a:off x="10633166" y="2429881"/>
            <a:ext cx="352697" cy="52831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hape 33">
            <a:extLst>
              <a:ext uri="{FF2B5EF4-FFF2-40B4-BE49-F238E27FC236}">
                <a16:creationId xmlns:a16="http://schemas.microsoft.com/office/drawing/2014/main" id="{21E0249E-F12C-0D47-4E15-59B63D0C703A}"/>
              </a:ext>
            </a:extLst>
          </p:cNvPr>
          <p:cNvSpPr/>
          <p:nvPr/>
        </p:nvSpPr>
        <p:spPr>
          <a:xfrm flipV="1">
            <a:off x="10985863" y="2377440"/>
            <a:ext cx="352697" cy="52441"/>
          </a:xfrm>
          <a:prstGeom prst="line">
            <a:avLst/>
          </a:prstGeom>
          <a:noFill/>
          <a:ln w="31750">
            <a:solidFill>
              <a:srgbClr val="D97D2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Shape 34">
            <a:extLst>
              <a:ext uri="{FF2B5EF4-FFF2-40B4-BE49-F238E27FC236}">
                <a16:creationId xmlns:a16="http://schemas.microsoft.com/office/drawing/2014/main" id="{A2B32779-FBC6-EC43-27E3-F7A47D3A2ADB}"/>
              </a:ext>
            </a:extLst>
          </p:cNvPr>
          <p:cNvSpPr/>
          <p:nvPr/>
        </p:nvSpPr>
        <p:spPr>
          <a:xfrm flipV="1">
            <a:off x="1463040" y="5029200"/>
            <a:ext cx="5486400" cy="91440"/>
          </a:xfrm>
          <a:prstGeom prst="line">
            <a:avLst/>
          </a:prstGeom>
          <a:noFill/>
          <a:ln w="31750">
            <a:solidFill>
              <a:srgbClr val="17726D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Shape 35">
            <a:extLst>
              <a:ext uri="{FF2B5EF4-FFF2-40B4-BE49-F238E27FC236}">
                <a16:creationId xmlns:a16="http://schemas.microsoft.com/office/drawing/2014/main" id="{E5C08908-7113-F636-A7DD-60460562AA4B}"/>
              </a:ext>
            </a:extLst>
          </p:cNvPr>
          <p:cNvSpPr/>
          <p:nvPr/>
        </p:nvSpPr>
        <p:spPr>
          <a:xfrm flipV="1">
            <a:off x="6949440" y="5001638"/>
            <a:ext cx="438912" cy="27562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Shape 36">
            <a:extLst>
              <a:ext uri="{FF2B5EF4-FFF2-40B4-BE49-F238E27FC236}">
                <a16:creationId xmlns:a16="http://schemas.microsoft.com/office/drawing/2014/main" id="{1222D06B-8343-BDCE-216E-A9EE46BA7CF2}"/>
              </a:ext>
            </a:extLst>
          </p:cNvPr>
          <p:cNvSpPr/>
          <p:nvPr/>
        </p:nvSpPr>
        <p:spPr>
          <a:xfrm flipV="1">
            <a:off x="7388352" y="4945646"/>
            <a:ext cx="438912" cy="55991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Shape 37">
            <a:extLst>
              <a:ext uri="{FF2B5EF4-FFF2-40B4-BE49-F238E27FC236}">
                <a16:creationId xmlns:a16="http://schemas.microsoft.com/office/drawing/2014/main" id="{35C0A10E-71B4-B59B-9894-F4F162B22E48}"/>
              </a:ext>
            </a:extLst>
          </p:cNvPr>
          <p:cNvSpPr/>
          <p:nvPr/>
        </p:nvSpPr>
        <p:spPr>
          <a:xfrm flipV="1">
            <a:off x="7827264" y="4869350"/>
            <a:ext cx="438912" cy="76296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Shape 38">
            <a:extLst>
              <a:ext uri="{FF2B5EF4-FFF2-40B4-BE49-F238E27FC236}">
                <a16:creationId xmlns:a16="http://schemas.microsoft.com/office/drawing/2014/main" id="{D4B65DA9-E6CF-CC90-41BC-7459D471E333}"/>
              </a:ext>
            </a:extLst>
          </p:cNvPr>
          <p:cNvSpPr/>
          <p:nvPr/>
        </p:nvSpPr>
        <p:spPr>
          <a:xfrm flipV="1">
            <a:off x="8266176" y="4775913"/>
            <a:ext cx="438912" cy="93438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Shape 39">
            <a:extLst>
              <a:ext uri="{FF2B5EF4-FFF2-40B4-BE49-F238E27FC236}">
                <a16:creationId xmlns:a16="http://schemas.microsoft.com/office/drawing/2014/main" id="{1B677F32-2F63-D2F0-7B24-24E98A295CF6}"/>
              </a:ext>
            </a:extLst>
          </p:cNvPr>
          <p:cNvSpPr/>
          <p:nvPr/>
        </p:nvSpPr>
        <p:spPr>
          <a:xfrm flipV="1">
            <a:off x="8705088" y="4667233"/>
            <a:ext cx="438912" cy="108680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Shape 40">
            <a:extLst>
              <a:ext uri="{FF2B5EF4-FFF2-40B4-BE49-F238E27FC236}">
                <a16:creationId xmlns:a16="http://schemas.microsoft.com/office/drawing/2014/main" id="{234F6A6C-5304-9FC0-2AD2-BF54F60B5F70}"/>
              </a:ext>
            </a:extLst>
          </p:cNvPr>
          <p:cNvSpPr/>
          <p:nvPr/>
        </p:nvSpPr>
        <p:spPr>
          <a:xfrm flipV="1">
            <a:off x="9144000" y="4544627"/>
            <a:ext cx="438912" cy="122606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Shape 41">
            <a:extLst>
              <a:ext uri="{FF2B5EF4-FFF2-40B4-BE49-F238E27FC236}">
                <a16:creationId xmlns:a16="http://schemas.microsoft.com/office/drawing/2014/main" id="{C26E9FD9-C670-90AA-5708-28340F89CBB8}"/>
              </a:ext>
            </a:extLst>
          </p:cNvPr>
          <p:cNvSpPr/>
          <p:nvPr/>
        </p:nvSpPr>
        <p:spPr>
          <a:xfrm flipV="1">
            <a:off x="9582912" y="4409082"/>
            <a:ext cx="438912" cy="135545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Shape 42">
            <a:extLst>
              <a:ext uri="{FF2B5EF4-FFF2-40B4-BE49-F238E27FC236}">
                <a16:creationId xmlns:a16="http://schemas.microsoft.com/office/drawing/2014/main" id="{7CDD99F1-A195-2E55-8320-3A165216F52C}"/>
              </a:ext>
            </a:extLst>
          </p:cNvPr>
          <p:cNvSpPr/>
          <p:nvPr/>
        </p:nvSpPr>
        <p:spPr>
          <a:xfrm flipV="1">
            <a:off x="10021824" y="4261376"/>
            <a:ext cx="438912" cy="147706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Shape 43">
            <a:extLst>
              <a:ext uri="{FF2B5EF4-FFF2-40B4-BE49-F238E27FC236}">
                <a16:creationId xmlns:a16="http://schemas.microsoft.com/office/drawing/2014/main" id="{28DAE97D-AA1D-ECC8-8DA0-9A0115F60781}"/>
              </a:ext>
            </a:extLst>
          </p:cNvPr>
          <p:cNvSpPr/>
          <p:nvPr/>
        </p:nvSpPr>
        <p:spPr>
          <a:xfrm flipV="1">
            <a:off x="10460736" y="4102145"/>
            <a:ext cx="438912" cy="159231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Shape 44">
            <a:extLst>
              <a:ext uri="{FF2B5EF4-FFF2-40B4-BE49-F238E27FC236}">
                <a16:creationId xmlns:a16="http://schemas.microsoft.com/office/drawing/2014/main" id="{1125DBFE-EA36-4B01-E7D0-77A889B1ADA4}"/>
              </a:ext>
            </a:extLst>
          </p:cNvPr>
          <p:cNvSpPr/>
          <p:nvPr/>
        </p:nvSpPr>
        <p:spPr>
          <a:xfrm flipV="1">
            <a:off x="10899648" y="3931920"/>
            <a:ext cx="438912" cy="170225"/>
          </a:xfrm>
          <a:prstGeom prst="line">
            <a:avLst/>
          </a:prstGeom>
          <a:noFill/>
          <a:ln w="31750">
            <a:solidFill>
              <a:srgbClr val="17726D"/>
            </a:solidFill>
            <a:prstDash val="dash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26F0FAFE-6040-0EDC-CE44-B3C8B7ADF34B}"/>
              </a:ext>
            </a:extLst>
          </p:cNvPr>
          <p:cNvSpPr txBox="1"/>
          <p:nvPr/>
        </p:nvSpPr>
        <p:spPr>
          <a:xfrm>
            <a:off x="7086600" y="18288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B718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Cost beyond most payers' horizon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7F899DAD-2263-B342-031E-BC7E96DE639B}"/>
              </a:ext>
            </a:extLst>
          </p:cNvPr>
          <p:cNvSpPr txBox="1"/>
          <p:nvPr/>
        </p:nvSpPr>
        <p:spPr>
          <a:xfrm>
            <a:off x="1561012" y="3498442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A5416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Already ill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Text 47">
            <a:extLst>
              <a:ext uri="{FF2B5EF4-FFF2-40B4-BE49-F238E27FC236}">
                <a16:creationId xmlns:a16="http://schemas.microsoft.com/office/drawing/2014/main" id="{FB2C2D82-A8FD-DE01-F496-E9963CA5DF9F}"/>
              </a:ext>
            </a:extLst>
          </p:cNvPr>
          <p:cNvSpPr txBox="1"/>
          <p:nvPr/>
        </p:nvSpPr>
        <p:spPr>
          <a:xfrm>
            <a:off x="4937760" y="4626864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7726D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At risk — hypothetical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Text 48">
            <a:extLst>
              <a:ext uri="{FF2B5EF4-FFF2-40B4-BE49-F238E27FC236}">
                <a16:creationId xmlns:a16="http://schemas.microsoft.com/office/drawing/2014/main" id="{004140EF-6068-38D2-2FA4-395989EA2064}"/>
              </a:ext>
            </a:extLst>
          </p:cNvPr>
          <p:cNvSpPr txBox="1"/>
          <p:nvPr/>
        </p:nvSpPr>
        <p:spPr>
          <a:xfrm>
            <a:off x="2881911" y="2147166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Cost to the payer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Text 49">
            <a:extLst>
              <a:ext uri="{FF2B5EF4-FFF2-40B4-BE49-F238E27FC236}">
                <a16:creationId xmlns:a16="http://schemas.microsoft.com/office/drawing/2014/main" id="{F9E07F1C-CC06-DC85-8957-33D98C2BCAC4}"/>
              </a:ext>
            </a:extLst>
          </p:cNvPr>
          <p:cNvSpPr txBox="1"/>
          <p:nvPr/>
        </p:nvSpPr>
        <p:spPr>
          <a:xfrm>
            <a:off x="6035040" y="53766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Budget horizon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Text 50">
            <a:extLst>
              <a:ext uri="{FF2B5EF4-FFF2-40B4-BE49-F238E27FC236}">
                <a16:creationId xmlns:a16="http://schemas.microsoft.com/office/drawing/2014/main" id="{8326090A-37B3-0DF9-17E3-E443B60401CF}"/>
              </a:ext>
            </a:extLst>
          </p:cNvPr>
          <p:cNvSpPr txBox="1"/>
          <p:nvPr/>
        </p:nvSpPr>
        <p:spPr>
          <a:xfrm>
            <a:off x="9601200" y="53766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B718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Time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Shape 51">
            <a:extLst>
              <a:ext uri="{FF2B5EF4-FFF2-40B4-BE49-F238E27FC236}">
                <a16:creationId xmlns:a16="http://schemas.microsoft.com/office/drawing/2014/main" id="{FB54E0B2-DC61-DAF5-CC3D-41E3393B2182}"/>
              </a:ext>
            </a:extLst>
          </p:cNvPr>
          <p:cNvSpPr/>
          <p:nvPr/>
        </p:nvSpPr>
        <p:spPr>
          <a:xfrm>
            <a:off x="640079" y="5852159"/>
            <a:ext cx="11402095" cy="953399"/>
          </a:xfrm>
          <a:prstGeom prst="roundRect">
            <a:avLst>
              <a:gd name="adj" fmla="val 9412"/>
            </a:avLst>
          </a:prstGeom>
          <a:solidFill>
            <a:srgbClr val="EEF3F4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Text 52">
            <a:extLst>
              <a:ext uri="{FF2B5EF4-FFF2-40B4-BE49-F238E27FC236}">
                <a16:creationId xmlns:a16="http://schemas.microsoft.com/office/drawing/2014/main" id="{A028688C-2ADE-4E50-CE78-1BCCD0576B91}"/>
              </a:ext>
            </a:extLst>
          </p:cNvPr>
          <p:cNvSpPr txBox="1"/>
          <p:nvPr/>
        </p:nvSpPr>
        <p:spPr>
          <a:xfrm>
            <a:off x="960120" y="6053328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The at-risk patient's cost may never arrive — and if it does, it may well arrive on somebody else's balance sheet.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324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AE9C1-CF9D-F5DF-00EF-13D32D37D2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5B19A9-993E-AE81-C584-DCDDD98F4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95" y="999293"/>
            <a:ext cx="5437648" cy="52186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8D5BBE-7A89-6F91-C40B-C8E2407587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543" y="2808515"/>
            <a:ext cx="7440385" cy="32365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2448E6-4A56-871C-FED4-730A54FF48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78" y="640063"/>
            <a:ext cx="1892300" cy="5207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FD4A99-ACF7-6445-A8E3-53AE5D3A3559}"/>
              </a:ext>
            </a:extLst>
          </p:cNvPr>
          <p:cNvSpPr/>
          <p:nvPr/>
        </p:nvSpPr>
        <p:spPr>
          <a:xfrm>
            <a:off x="0" y="0"/>
            <a:ext cx="12192000" cy="508000"/>
          </a:xfrm>
          <a:prstGeom prst="rect">
            <a:avLst/>
          </a:prstGeom>
          <a:solidFill>
            <a:srgbClr val="0F2637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none" rtlCol="0" anchor="ctr" anchorCtr="0">
            <a:noAutofit/>
          </a:bodyPr>
          <a:lstStyle/>
          <a:p>
            <a:pPr algn="l"/>
            <a:r>
              <a:rPr lang="en-US" b="1">
                <a:solidFill>
                  <a:srgbClr val="FFFFFF"/>
                </a:solidFill>
                <a:latin typeface="Cambria"/>
              </a:rPr>
              <a:t>If the rule is “fix what is broken,” we have to define broken</a:t>
            </a:r>
          </a:p>
        </p:txBody>
      </p:sp>
    </p:spTree>
    <p:extLst>
      <p:ext uri="{BB962C8B-B14F-4D97-AF65-F5344CB8AC3E}">
        <p14:creationId xmlns:p14="http://schemas.microsoft.com/office/powerpoint/2010/main" val="999661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CC6720-73E5-02C6-E137-9FA109173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98" y="2213429"/>
            <a:ext cx="10783604" cy="42690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3E3ECF-A312-B417-224B-47E6C058F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014" y="1248229"/>
            <a:ext cx="5092700" cy="96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EABCF1-1C32-7791-062E-444B1D53065E}"/>
              </a:ext>
            </a:extLst>
          </p:cNvPr>
          <p:cNvSpPr txBox="1"/>
          <p:nvPr/>
        </p:nvSpPr>
        <p:spPr>
          <a:xfrm>
            <a:off x="635000" y="381000"/>
            <a:ext cx="5334000" cy="889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600" b="1" i="0" u="sng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mbria"/>
              </a:rPr>
              <a:t>Individual-level </a:t>
            </a:r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mbria"/>
              </a:rPr>
              <a:t>perspective: 12-year incidence of 21 obesity-related conditions: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F2637"/>
              </a:solidFill>
              <a:effectLst/>
              <a:uLnTx/>
              <a:uFillTx/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3917765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3132F-2E87-F03A-E66A-EBAAAC473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A87B4F03-9F34-377D-3859-83C2096B9C1D}"/>
              </a:ext>
            </a:extLst>
          </p:cNvPr>
          <p:cNvSpPr/>
          <p:nvPr/>
        </p:nvSpPr>
        <p:spPr>
          <a:xfrm>
            <a:off x="474217" y="2342136"/>
            <a:ext cx="3506919" cy="3235169"/>
          </a:xfrm>
          <a:prstGeom prst="ellipse">
            <a:avLst/>
          </a:prstGeom>
          <a:solidFill>
            <a:srgbClr val="FFC000">
              <a:alpha val="2986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Picture 4" descr="A green figure with black outline&#10;&#10;AI-generated content may be incorrect.">
            <a:extLst>
              <a:ext uri="{FF2B5EF4-FFF2-40B4-BE49-F238E27FC236}">
                <a16:creationId xmlns:a16="http://schemas.microsoft.com/office/drawing/2014/main" id="{1C620FA6-F6A8-BF38-E90F-ABCD3F2B7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5673" y="5755992"/>
            <a:ext cx="560488" cy="959296"/>
          </a:xfrm>
          <a:prstGeom prst="rect">
            <a:avLst/>
          </a:prstGeom>
        </p:spPr>
      </p:pic>
      <p:pic>
        <p:nvPicPr>
          <p:cNvPr id="7" name="Picture 6" descr="A red figure with black outline&#10;&#10;AI-generated content may be incorrect.">
            <a:extLst>
              <a:ext uri="{FF2B5EF4-FFF2-40B4-BE49-F238E27FC236}">
                <a16:creationId xmlns:a16="http://schemas.microsoft.com/office/drawing/2014/main" id="{9310F9CE-2084-3D6A-447A-9BA7F80A5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30" y="5909682"/>
            <a:ext cx="506335" cy="8157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8ABD49-0DEB-D156-3779-5A75BC6C0787}"/>
              </a:ext>
            </a:extLst>
          </p:cNvPr>
          <p:cNvSpPr txBox="1"/>
          <p:nvPr/>
        </p:nvSpPr>
        <p:spPr>
          <a:xfrm>
            <a:off x="772669" y="6143443"/>
            <a:ext cx="9803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Affected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25D4D0-9ECD-A9EA-637C-C2961D137289}"/>
              </a:ext>
            </a:extLst>
          </p:cNvPr>
          <p:cNvSpPr txBox="1"/>
          <p:nvPr/>
        </p:nvSpPr>
        <p:spPr>
          <a:xfrm>
            <a:off x="2514427" y="6143443"/>
            <a:ext cx="13618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 Affected</a:t>
            </a:r>
          </a:p>
        </p:txBody>
      </p:sp>
      <p:pic>
        <p:nvPicPr>
          <p:cNvPr id="10" name="Picture 9" descr="A green and red squares&#10;&#10;AI-generated content may be incorrect.">
            <a:extLst>
              <a:ext uri="{FF2B5EF4-FFF2-40B4-BE49-F238E27FC236}">
                <a16:creationId xmlns:a16="http://schemas.microsoft.com/office/drawing/2014/main" id="{EF3B28A9-B5CF-97B6-F292-C5542EB924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5634" y="2613689"/>
            <a:ext cx="3106260" cy="3042432"/>
          </a:xfrm>
          <a:prstGeom prst="rect">
            <a:avLst/>
          </a:prstGeom>
        </p:spPr>
      </p:pic>
      <p:pic>
        <p:nvPicPr>
          <p:cNvPr id="16" name="Picture 15" descr="A group of green people&#10;&#10;AI-generated content may be incorrect.">
            <a:extLst>
              <a:ext uri="{FF2B5EF4-FFF2-40B4-BE49-F238E27FC236}">
                <a16:creationId xmlns:a16="http://schemas.microsoft.com/office/drawing/2014/main" id="{C8515240-29FF-6F4F-01DF-21D058703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79" y="2786742"/>
            <a:ext cx="2134971" cy="225728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C8CF1BF-0622-F793-7DA2-C379588419E8}"/>
              </a:ext>
            </a:extLst>
          </p:cNvPr>
          <p:cNvSpPr txBox="1"/>
          <p:nvPr/>
        </p:nvSpPr>
        <p:spPr>
          <a:xfrm>
            <a:off x="635000" y="381000"/>
            <a:ext cx="108839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mbria"/>
              </a:rPr>
              <a:t>OBESITY: PUBLIC HEALTH vs CLINICAL APPROACH</a:t>
            </a:r>
          </a:p>
        </p:txBody>
      </p:sp>
      <p:pic>
        <p:nvPicPr>
          <p:cNvPr id="28" name="Picture 27" descr="A cartoon of a doctor thinking&#10;&#10;AI-generated content may be incorrect.">
            <a:extLst>
              <a:ext uri="{FF2B5EF4-FFF2-40B4-BE49-F238E27FC236}">
                <a16:creationId xmlns:a16="http://schemas.microsoft.com/office/drawing/2014/main" id="{2EE30C3F-4790-97D5-C77D-78EC155511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863" y="3454478"/>
            <a:ext cx="1397363" cy="19899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A5BEAF0-52EB-41CB-E53A-BFF26EDFEC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3950" y="3429000"/>
            <a:ext cx="1202701" cy="1750496"/>
          </a:xfrm>
          <a:prstGeom prst="rect">
            <a:avLst/>
          </a:prstGeom>
        </p:spPr>
      </p:pic>
      <p:pic>
        <p:nvPicPr>
          <p:cNvPr id="3" name="Picture 2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1536C3AC-670F-6334-6928-0B44556EBD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690" y="3497430"/>
            <a:ext cx="1301221" cy="1759175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E5685F6-FF23-D7AB-B570-444F46988BB0}"/>
              </a:ext>
            </a:extLst>
          </p:cNvPr>
          <p:cNvSpPr/>
          <p:nvPr/>
        </p:nvSpPr>
        <p:spPr>
          <a:xfrm>
            <a:off x="7208763" y="2192944"/>
            <a:ext cx="3909188" cy="3778584"/>
          </a:xfrm>
          <a:prstGeom prst="ellipse">
            <a:avLst/>
          </a:prstGeom>
          <a:solidFill>
            <a:srgbClr val="FFC000">
              <a:alpha val="2986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cartoon of a person thinking&#10;&#10;AI-generated content may be incorrect.">
            <a:extLst>
              <a:ext uri="{FF2B5EF4-FFF2-40B4-BE49-F238E27FC236}">
                <a16:creationId xmlns:a16="http://schemas.microsoft.com/office/drawing/2014/main" id="{57E2C4AA-8076-C217-5C0D-1F1D11F06B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54027" y="4770475"/>
            <a:ext cx="1421244" cy="16355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E2A5CD-CA95-EEB1-70AF-9D0632BB7BEE}"/>
              </a:ext>
            </a:extLst>
          </p:cNvPr>
          <p:cNvSpPr txBox="1"/>
          <p:nvPr/>
        </p:nvSpPr>
        <p:spPr>
          <a:xfrm>
            <a:off x="3066050" y="5232574"/>
            <a:ext cx="22872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Epidemiologist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Public Health Official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2C3E25-7E82-E105-2454-AA9B9C65487C}"/>
              </a:ext>
            </a:extLst>
          </p:cNvPr>
          <p:cNvSpPr txBox="1"/>
          <p:nvPr/>
        </p:nvSpPr>
        <p:spPr>
          <a:xfrm>
            <a:off x="5959431" y="5535049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Clinician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97DBB7-598B-E497-37A6-58BB8F4D2D7E}"/>
              </a:ext>
            </a:extLst>
          </p:cNvPr>
          <p:cNvSpPr txBox="1"/>
          <p:nvPr/>
        </p:nvSpPr>
        <p:spPr>
          <a:xfrm>
            <a:off x="8747968" y="6317561"/>
            <a:ext cx="884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Patient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42CB34-5D86-D658-0119-516339B6D3DF}"/>
              </a:ext>
            </a:extLst>
          </p:cNvPr>
          <p:cNvSpPr txBox="1"/>
          <p:nvPr/>
        </p:nvSpPr>
        <p:spPr>
          <a:xfrm>
            <a:off x="10704597" y="5249697"/>
            <a:ext cx="14010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Insurer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Policymaker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05ECD4F-E925-F35C-45B8-C62DF3B29EB1}"/>
              </a:ext>
            </a:extLst>
          </p:cNvPr>
          <p:cNvSpPr/>
          <p:nvPr/>
        </p:nvSpPr>
        <p:spPr>
          <a:xfrm>
            <a:off x="4374205" y="1024054"/>
            <a:ext cx="2533433" cy="2213103"/>
          </a:xfrm>
          <a:prstGeom prst="ellipse">
            <a:avLst/>
          </a:prstGeom>
          <a:solidFill>
            <a:srgbClr val="FFC000">
              <a:alpha val="2986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Obesity</a:t>
            </a:r>
            <a:endParaRPr kumimoji="0" lang="en-US" sz="1351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Triangle 17">
            <a:extLst>
              <a:ext uri="{FF2B5EF4-FFF2-40B4-BE49-F238E27FC236}">
                <a16:creationId xmlns:a16="http://schemas.microsoft.com/office/drawing/2014/main" id="{8BFFE884-BBE9-3370-28EF-E578896F9649}"/>
              </a:ext>
            </a:extLst>
          </p:cNvPr>
          <p:cNvSpPr/>
          <p:nvPr/>
        </p:nvSpPr>
        <p:spPr>
          <a:xfrm rot="7582207">
            <a:off x="6815881" y="2689187"/>
            <a:ext cx="446871" cy="271555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riangle 18">
            <a:extLst>
              <a:ext uri="{FF2B5EF4-FFF2-40B4-BE49-F238E27FC236}">
                <a16:creationId xmlns:a16="http://schemas.microsoft.com/office/drawing/2014/main" id="{C38ABE4B-9A99-C3A1-640A-64A0C0204CCC}"/>
              </a:ext>
            </a:extLst>
          </p:cNvPr>
          <p:cNvSpPr/>
          <p:nvPr/>
        </p:nvSpPr>
        <p:spPr>
          <a:xfrm rot="14257410">
            <a:off x="3984555" y="2779543"/>
            <a:ext cx="446871" cy="271555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2884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red squares&#10;&#10;AI-generated content may be incorrect.">
            <a:extLst>
              <a:ext uri="{FF2B5EF4-FFF2-40B4-BE49-F238E27FC236}">
                <a16:creationId xmlns:a16="http://schemas.microsoft.com/office/drawing/2014/main" id="{027CD4DB-928E-28E7-85A0-59607402A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856" y="3081913"/>
            <a:ext cx="3106260" cy="3042432"/>
          </a:xfrm>
          <a:prstGeom prst="rect">
            <a:avLst/>
          </a:prstGeom>
        </p:spPr>
      </p:pic>
      <p:pic>
        <p:nvPicPr>
          <p:cNvPr id="3" name="Picture 2" descr="A cartoon of a doctor thinking&#10;&#10;AI-generated content may be incorrect.">
            <a:extLst>
              <a:ext uri="{FF2B5EF4-FFF2-40B4-BE49-F238E27FC236}">
                <a16:creationId xmlns:a16="http://schemas.microsoft.com/office/drawing/2014/main" id="{793812AC-4031-0DD0-62D4-C43D5661E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92" y="3975371"/>
            <a:ext cx="1397363" cy="198996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F9DB4536-BDEC-41FF-A374-6DC399391495}"/>
              </a:ext>
            </a:extLst>
          </p:cNvPr>
          <p:cNvSpPr/>
          <p:nvPr/>
        </p:nvSpPr>
        <p:spPr>
          <a:xfrm>
            <a:off x="1677392" y="2713837"/>
            <a:ext cx="3909188" cy="3778584"/>
          </a:xfrm>
          <a:prstGeom prst="ellipse">
            <a:avLst/>
          </a:prstGeom>
          <a:solidFill>
            <a:srgbClr val="FFC000">
              <a:alpha val="2986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9DCEE-A1EA-8B6A-D402-2550ABD27002}"/>
              </a:ext>
            </a:extLst>
          </p:cNvPr>
          <p:cNvSpPr txBox="1"/>
          <p:nvPr/>
        </p:nvSpPr>
        <p:spPr>
          <a:xfrm>
            <a:off x="5323648" y="365579"/>
            <a:ext cx="1447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/>
              <a:t>Obesity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4185AC-6EAF-F593-4F97-C0F158815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715" y="2511464"/>
            <a:ext cx="5432793" cy="303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417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478D8-E4C7-52F8-53F9-1F08E493B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69D34909-0472-AFDA-06B5-D766E8A667E2}"/>
              </a:ext>
            </a:extLst>
          </p:cNvPr>
          <p:cNvSpPr txBox="1"/>
          <p:nvPr/>
        </p:nvSpPr>
        <p:spPr>
          <a:xfrm>
            <a:off x="635000" y="609600"/>
            <a:ext cx="108839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mbria"/>
                <a:ea typeface="Cambria" pitchFamily="34" charset="-122"/>
                <a:cs typeface="Cambria" pitchFamily="34" charset="-120"/>
              </a:rPr>
              <a:t>The Lancet Commission redefinition of obesity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F2637"/>
              </a:solidFill>
              <a:effectLst/>
              <a:uLnTx/>
              <a:uFillTx/>
              <a:latin typeface="Cambria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C9A76754-1E7C-C686-0822-13C766909703}"/>
              </a:ext>
            </a:extLst>
          </p:cNvPr>
          <p:cNvSpPr/>
          <p:nvPr/>
        </p:nvSpPr>
        <p:spPr>
          <a:xfrm>
            <a:off x="640080" y="1828800"/>
            <a:ext cx="5349240" cy="3200400"/>
          </a:xfrm>
          <a:prstGeom prst="roundRect">
            <a:avLst>
              <a:gd name="adj" fmla="val 2286"/>
            </a:avLst>
          </a:prstGeom>
          <a:solidFill>
            <a:srgbClr val="0F2637"/>
          </a:solidFill>
          <a:ln/>
          <a:effectLst>
            <a:outerShdw blurRad="127000" dist="25400" dir="5400000" algn="bl" rotWithShape="0">
              <a:srgbClr val="0F2637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2D018ABE-718D-B8D2-21D6-8B00E571AF0B}"/>
              </a:ext>
            </a:extLst>
          </p:cNvPr>
          <p:cNvSpPr txBox="1"/>
          <p:nvPr/>
        </p:nvSpPr>
        <p:spPr>
          <a:xfrm>
            <a:off x="960120" y="210312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D97D2E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Clinical obesity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98235D2-3256-B91B-703C-A21B53B31204}"/>
              </a:ext>
            </a:extLst>
          </p:cNvPr>
          <p:cNvSpPr txBox="1"/>
          <p:nvPr/>
        </p:nvSpPr>
        <p:spPr>
          <a:xfrm>
            <a:off x="960120" y="2651760"/>
            <a:ext cx="4709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Ongoing organ dysfunction, or limitation of daily activities, directly attributable to excess adiposity.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9B66E649-C7E5-E268-04FD-FCA7A4E99BB2}"/>
              </a:ext>
            </a:extLst>
          </p:cNvPr>
          <p:cNvSpPr txBox="1"/>
          <p:nvPr/>
        </p:nvSpPr>
        <p:spPr>
          <a:xfrm>
            <a:off x="960120" y="3794760"/>
            <a:ext cx="4709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DCE6E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ACTIVE DISEASE </a:t>
            </a:r>
          </a:p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DCE6E9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Diagnosed on objective evidence of dysfunction — not on BMI alone.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1F30AEA6-8EF8-619B-6F3A-7CEB0265E8FC}"/>
              </a:ext>
            </a:extLst>
          </p:cNvPr>
          <p:cNvSpPr/>
          <p:nvPr/>
        </p:nvSpPr>
        <p:spPr>
          <a:xfrm>
            <a:off x="6172200" y="1828800"/>
            <a:ext cx="5349240" cy="3200400"/>
          </a:xfrm>
          <a:prstGeom prst="roundRect">
            <a:avLst>
              <a:gd name="adj" fmla="val 2286"/>
            </a:avLst>
          </a:prstGeom>
          <a:solidFill>
            <a:srgbClr val="EEF3F4"/>
          </a:solidFill>
          <a:ln/>
          <a:effectLst>
            <a:outerShdw blurRad="127000" dist="25400" dir="5400000" algn="bl" rotWithShape="0">
              <a:srgbClr val="0F2637">
                <a:alpha val="12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032B792F-5430-6281-4492-39B82B0D3176}"/>
              </a:ext>
            </a:extLst>
          </p:cNvPr>
          <p:cNvSpPr txBox="1"/>
          <p:nvPr/>
        </p:nvSpPr>
        <p:spPr>
          <a:xfrm>
            <a:off x="6492240" y="2103120"/>
            <a:ext cx="4709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7726D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Pre-clinical obesity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40FAFE53-1C9A-1876-4D2E-5CDA388F4964}"/>
              </a:ext>
            </a:extLst>
          </p:cNvPr>
          <p:cNvSpPr txBox="1"/>
          <p:nvPr/>
        </p:nvSpPr>
        <p:spPr>
          <a:xfrm>
            <a:off x="6492240" y="2651760"/>
            <a:ext cx="4709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F2637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Excess adiposity with preserved organ function and preserved daily activity — carrying elevated future risk.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5D55AADC-EDEE-F945-69F1-D12E29E4B2F3}"/>
              </a:ext>
            </a:extLst>
          </p:cNvPr>
          <p:cNvSpPr txBox="1"/>
          <p:nvPr/>
        </p:nvSpPr>
        <p:spPr>
          <a:xfrm>
            <a:off x="6492240" y="3794760"/>
            <a:ext cx="4709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srgbClr val="5B718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A risk state, </a:t>
            </a:r>
          </a:p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5B7183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not a present illness.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1278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A8481-2088-FB5F-58ED-38BF59910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E3888-C895-8C3F-C0AE-F227C4903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50" y="404446"/>
            <a:ext cx="6161617" cy="19871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9C31B5-57DC-0E7E-E2B7-9E3E5DE71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2722034"/>
            <a:ext cx="7086600" cy="4000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B20F5A-4A10-F567-0446-B8EC959821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5650" y="1398032"/>
            <a:ext cx="3390900" cy="46609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3DB3FA-155E-3341-B068-D0E46E0CB102}"/>
              </a:ext>
            </a:extLst>
          </p:cNvPr>
          <p:cNvSpPr/>
          <p:nvPr/>
        </p:nvSpPr>
        <p:spPr>
          <a:xfrm>
            <a:off x="6781800" y="304800"/>
            <a:ext cx="4978400" cy="965200"/>
          </a:xfrm>
          <a:prstGeom prst="rect">
            <a:avLst/>
          </a:prstGeom>
          <a:solidFill>
            <a:srgbClr val="EDF2F1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A09EE-9568-404E-B399-4E8608BDB59C}"/>
              </a:ext>
            </a:extLst>
          </p:cNvPr>
          <p:cNvSpPr txBox="1"/>
          <p:nvPr/>
        </p:nvSpPr>
        <p:spPr>
          <a:xfrm>
            <a:off x="6985000" y="406400"/>
            <a:ext cx="4572000" cy="2286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300" b="1">
                <a:solidFill>
                  <a:srgbClr val="0F2637"/>
                </a:solidFill>
                <a:latin typeface="Calibri"/>
                <a:cs typeface="Calibri"/>
              </a:rPr>
              <a:t>Study population: multi-centre international audit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3D339C-1E92-554B-9817-0219BB80BB74}"/>
              </a:ext>
            </a:extLst>
          </p:cNvPr>
          <p:cNvSpPr txBox="1"/>
          <p:nvPr/>
        </p:nvSpPr>
        <p:spPr>
          <a:xfrm>
            <a:off x="6985000" y="660400"/>
            <a:ext cx="4572000" cy="558800"/>
          </a:xfrm>
          <a:prstGeom prst="rect">
            <a:avLst/>
          </a:prstGeom>
          <a:noFill/>
        </p:spPr>
        <p:txBody>
          <a:bodyPr vertOverflow="overflow" vert="horz" wrap="square" rtlCol="0" anchor="t">
            <a:noAutofit/>
          </a:bodyPr>
          <a:lstStyle/>
          <a:p>
            <a:pPr algn="l"/>
            <a:r>
              <a:rPr lang="en-US" sz="1100">
                <a:solidFill>
                  <a:srgbClr val="1B3A50"/>
                </a:solidFill>
                <a:latin typeface="Calibri"/>
                <a:cs typeface="Calibri"/>
              </a:rPr>
              <a:t>Routine practice at 4 high-volume tertiary centres (UK, Spain, France, Brazil). n = 2,316 adult candidates undergoing primary metabolic bariatric surgery (gastric bypass or sleeve gastrectomy).</a:t>
            </a:r>
          </a:p>
        </p:txBody>
      </p:sp>
    </p:spTree>
    <p:extLst>
      <p:ext uri="{BB962C8B-B14F-4D97-AF65-F5344CB8AC3E}">
        <p14:creationId xmlns:p14="http://schemas.microsoft.com/office/powerpoint/2010/main" val="39574347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11AC1-C748-2110-0F93-70AE37FD7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E85B00-1165-9189-A621-79B4D5926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55" y="865697"/>
            <a:ext cx="3252903" cy="20167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D749F64-5482-7F01-9567-8F327D266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49" y="3912804"/>
            <a:ext cx="3104943" cy="214241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63A08B-6BA4-68CC-CDFB-96D078F37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229" y="650497"/>
            <a:ext cx="3119796" cy="5571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80C83E-1156-3035-7E82-950DFBBB26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3518" y="4134950"/>
            <a:ext cx="3252903" cy="17051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FB78E7-BA76-D04A-1C21-4A93A4FBC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1617" y="796958"/>
            <a:ext cx="3122143" cy="21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89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9D0FD-CE92-2C9C-E0FB-1EA9FF3A3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people in different colors&#10;&#10;AI-generated content may be incorrect.">
            <a:extLst>
              <a:ext uri="{FF2B5EF4-FFF2-40B4-BE49-F238E27FC236}">
                <a16:creationId xmlns:a16="http://schemas.microsoft.com/office/drawing/2014/main" id="{01072DAF-DDB6-74F7-64DC-9B5E9C0C6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04" y="2040348"/>
            <a:ext cx="2667149" cy="2853955"/>
          </a:xfrm>
          <a:prstGeom prst="rect">
            <a:avLst/>
          </a:prstGeom>
        </p:spPr>
      </p:pic>
      <p:pic>
        <p:nvPicPr>
          <p:cNvPr id="3" name="Picture 2" descr="A group of green and yellow people&#10;&#10;AI-generated content may be incorrect.">
            <a:extLst>
              <a:ext uri="{FF2B5EF4-FFF2-40B4-BE49-F238E27FC236}">
                <a16:creationId xmlns:a16="http://schemas.microsoft.com/office/drawing/2014/main" id="{A6B1962F-EFFE-646F-4A26-C0731B5C2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519" y="4480747"/>
            <a:ext cx="1562100" cy="1866900"/>
          </a:xfrm>
          <a:prstGeom prst="rect">
            <a:avLst/>
          </a:prstGeom>
        </p:spPr>
      </p:pic>
      <p:pic>
        <p:nvPicPr>
          <p:cNvPr id="4" name="Picture 3" descr="A group of red people&#10;&#10;AI-generated content may be incorrect.">
            <a:extLst>
              <a:ext uri="{FF2B5EF4-FFF2-40B4-BE49-F238E27FC236}">
                <a16:creationId xmlns:a16="http://schemas.microsoft.com/office/drawing/2014/main" id="{BC39588E-DAD0-1D32-7D36-8F76BE3DA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703" y="1443804"/>
            <a:ext cx="1562100" cy="1848173"/>
          </a:xfrm>
          <a:prstGeom prst="rect">
            <a:avLst/>
          </a:prstGeom>
        </p:spPr>
      </p:pic>
      <p:pic>
        <p:nvPicPr>
          <p:cNvPr id="5" name="Picture 4" descr="A pyramid with rainbow colors&#10;&#10;AI-generated content may be incorrect.">
            <a:extLst>
              <a:ext uri="{FF2B5EF4-FFF2-40B4-BE49-F238E27FC236}">
                <a16:creationId xmlns:a16="http://schemas.microsoft.com/office/drawing/2014/main" id="{17CBF6FF-4F08-9BE1-1D8E-35E97407F5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477" y="1226731"/>
            <a:ext cx="3773707" cy="4481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1FC81D-FD60-9CD4-EF03-DE0CE3CC3A34}"/>
              </a:ext>
            </a:extLst>
          </p:cNvPr>
          <p:cNvSpPr txBox="1"/>
          <p:nvPr/>
        </p:nvSpPr>
        <p:spPr>
          <a:xfrm>
            <a:off x="648832" y="1517128"/>
            <a:ext cx="15190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Obesity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64A91E-1B43-65B9-B657-9D4AF769EE47}"/>
              </a:ext>
            </a:extLst>
          </p:cNvPr>
          <p:cNvSpPr txBox="1"/>
          <p:nvPr/>
        </p:nvSpPr>
        <p:spPr>
          <a:xfrm>
            <a:off x="6047549" y="995898"/>
            <a:ext cx="24733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Clinical Obesity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7C5DA7-9B7E-2B22-65AE-3989A8A1238A}"/>
              </a:ext>
            </a:extLst>
          </p:cNvPr>
          <p:cNvSpPr txBox="1"/>
          <p:nvPr/>
        </p:nvSpPr>
        <p:spPr>
          <a:xfrm>
            <a:off x="6259593" y="3696402"/>
            <a:ext cx="19829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Pre-Clinical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Obesity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FD484F-F107-8E45-8C39-27EC31243D39}"/>
              </a:ext>
            </a:extLst>
          </p:cNvPr>
          <p:cNvSpPr txBox="1"/>
          <p:nvPr/>
        </p:nvSpPr>
        <p:spPr>
          <a:xfrm>
            <a:off x="8385337" y="1745919"/>
            <a:ext cx="999504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Disease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Staging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2548391-9985-B815-DA4E-E4C41341FAA0}"/>
              </a:ext>
            </a:extLst>
          </p:cNvPr>
          <p:cNvSpPr txBox="1"/>
          <p:nvPr/>
        </p:nvSpPr>
        <p:spPr>
          <a:xfrm>
            <a:off x="8436633" y="4651679"/>
            <a:ext cx="902811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Risk-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Nova"/>
                <a:ea typeface="+mn-ea"/>
                <a:cs typeface="+mn-cs"/>
              </a:rPr>
              <a:t>Scoring</a:t>
            </a: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839C9BA8-8A30-B91F-BC49-540E0E17D019}"/>
              </a:ext>
            </a:extLst>
          </p:cNvPr>
          <p:cNvSpPr/>
          <p:nvPr/>
        </p:nvSpPr>
        <p:spPr>
          <a:xfrm>
            <a:off x="8385337" y="2443545"/>
            <a:ext cx="1170920" cy="3894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9571C735-91C1-B08E-CD6D-56323E09E7B2}"/>
              </a:ext>
            </a:extLst>
          </p:cNvPr>
          <p:cNvSpPr/>
          <p:nvPr/>
        </p:nvSpPr>
        <p:spPr>
          <a:xfrm>
            <a:off x="8385337" y="5278309"/>
            <a:ext cx="1170920" cy="3894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1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Nova"/>
              <a:ea typeface="+mn-ea"/>
              <a:cs typeface="+mn-cs"/>
            </a:endParaRPr>
          </a:p>
        </p:txBody>
      </p:sp>
      <p:pic>
        <p:nvPicPr>
          <p:cNvPr id="13" name="Picture 12" descr="A blue and black rectangle with a letter&#10;&#10;AI-generated content may be incorrect.">
            <a:extLst>
              <a:ext uri="{FF2B5EF4-FFF2-40B4-BE49-F238E27FC236}">
                <a16:creationId xmlns:a16="http://schemas.microsoft.com/office/drawing/2014/main" id="{079C2DA7-48B1-8E44-6929-13A390BE96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9271" y="5160646"/>
            <a:ext cx="1170920" cy="338351"/>
          </a:xfrm>
          <a:prstGeom prst="rect">
            <a:avLst/>
          </a:prstGeom>
        </p:spPr>
      </p:pic>
      <p:pic>
        <p:nvPicPr>
          <p:cNvPr id="14" name="Picture 13" descr="A blue and black rectangle with a letter&#10;&#10;AI-generated content may be incorrect.">
            <a:extLst>
              <a:ext uri="{FF2B5EF4-FFF2-40B4-BE49-F238E27FC236}">
                <a16:creationId xmlns:a16="http://schemas.microsoft.com/office/drawing/2014/main" id="{07EE625A-E9B5-52FA-32A6-D290C9C3F5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9862" y="1242278"/>
            <a:ext cx="1683801" cy="531729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AD93FB-7DE7-6F38-7E76-FC47962D8B35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6352183" y="3467326"/>
            <a:ext cx="5602751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person wearing a mask&#10;&#10;AI-generated content may be incorrect.">
            <a:extLst>
              <a:ext uri="{FF2B5EF4-FFF2-40B4-BE49-F238E27FC236}">
                <a16:creationId xmlns:a16="http://schemas.microsoft.com/office/drawing/2014/main" id="{2A9C8655-25D6-22AE-A703-79AA3F01D1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1363" y="1863763"/>
            <a:ext cx="927876" cy="909131"/>
          </a:xfrm>
          <a:prstGeom prst="rect">
            <a:avLst/>
          </a:prstGeom>
        </p:spPr>
      </p:pic>
      <p:pic>
        <p:nvPicPr>
          <p:cNvPr id="17" name="Picture 16" descr="A person wearing a mask&#10;&#10;AI-generated content may be incorrect.">
            <a:extLst>
              <a:ext uri="{FF2B5EF4-FFF2-40B4-BE49-F238E27FC236}">
                <a16:creationId xmlns:a16="http://schemas.microsoft.com/office/drawing/2014/main" id="{A7B34488-9255-60FF-A530-56E8CF2A3E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70129" y="5701315"/>
            <a:ext cx="484140" cy="474360"/>
          </a:xfrm>
          <a:prstGeom prst="rect">
            <a:avLst/>
          </a:prstGeom>
        </p:spPr>
      </p:pic>
      <p:pic>
        <p:nvPicPr>
          <p:cNvPr id="18" name="Picture 17" descr="A green person walking towards a fork with a yellow apple&#10;&#10;AI-generated content may be incorrect.">
            <a:extLst>
              <a:ext uri="{FF2B5EF4-FFF2-40B4-BE49-F238E27FC236}">
                <a16:creationId xmlns:a16="http://schemas.microsoft.com/office/drawing/2014/main" id="{377C8AD3-AFDE-CD06-9A4F-D9936B5FD1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9095" y="4225299"/>
            <a:ext cx="1087840" cy="771311"/>
          </a:xfrm>
          <a:prstGeom prst="rect">
            <a:avLst/>
          </a:prstGeom>
        </p:spPr>
      </p:pic>
      <p:pic>
        <p:nvPicPr>
          <p:cNvPr id="19" name="Picture 18" descr="A green person walking towards a fork with a yellow apple&#10;&#10;AI-generated content may be incorrect.">
            <a:extLst>
              <a:ext uri="{FF2B5EF4-FFF2-40B4-BE49-F238E27FC236}">
                <a16:creationId xmlns:a16="http://schemas.microsoft.com/office/drawing/2014/main" id="{3A01D862-D9EF-D285-DAA8-7FB67D67F4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3182" y="2936930"/>
            <a:ext cx="564239" cy="40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3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3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024D61-BA00-90C3-AC84-FB87E0CA4989}"/>
              </a:ext>
            </a:extLst>
          </p:cNvPr>
          <p:cNvSpPr txBox="1"/>
          <p:nvPr/>
        </p:nvSpPr>
        <p:spPr>
          <a:xfrm>
            <a:off x="1016000" y="2604415"/>
            <a:ext cx="10160000" cy="1649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50"/>
              </a:spcAft>
              <a:buNone/>
            </a:pPr>
            <a:r>
              <a:rPr lang="en-GB" sz="2600" b="1" i="1" dirty="0">
                <a:solidFill>
                  <a:srgbClr val="FFFFFF"/>
                </a:solidFill>
                <a:effectLst/>
                <a:latin typeface="Cambria"/>
              </a:rPr>
              <a:t>The difficulty lies not so much in developing new ideas as in </a:t>
            </a:r>
            <a:r>
              <a:rPr lang="en-GB" sz="2600" b="1" i="0" dirty="0">
                <a:solidFill>
                  <a:srgbClr val="FFFFFF"/>
                </a:solidFill>
                <a:effectLst/>
                <a:latin typeface="Cambria"/>
              </a:rPr>
              <a:t>escaping from the old ones.</a:t>
            </a:r>
            <a:endParaRPr lang="en-GB" sz="2600" b="1" i="1" dirty="0">
              <a:solidFill>
                <a:srgbClr val="FFFFFF"/>
              </a:solidFill>
              <a:effectLst/>
              <a:latin typeface="Cambria"/>
            </a:endParaRPr>
          </a:p>
          <a:p>
            <a:r>
              <a:rPr lang="en-GB" sz="2600" b="1" i="0" cap="all" dirty="0">
                <a:solidFill>
                  <a:srgbClr val="FFFFFF"/>
                </a:solidFill>
                <a:effectLst/>
                <a:latin typeface="Cambria"/>
              </a:rPr>
              <a:t>John Maynard Keynes </a:t>
            </a:r>
            <a:r>
              <a:rPr lang="en-GB" sz="2600" b="1" i="1" dirty="0">
                <a:solidFill>
                  <a:srgbClr val="FFFFFF"/>
                </a:solidFill>
                <a:latin typeface="Cambria"/>
              </a:rPr>
              <a:t>The General Theory of Employment, Interest and Money</a:t>
            </a:r>
            <a:r>
              <a:rPr lang="en-GB" sz="2600" b="1" dirty="0">
                <a:solidFill>
                  <a:srgbClr val="FFFFFF"/>
                </a:solidFill>
                <a:latin typeface="Cambria"/>
              </a:rPr>
              <a:t> (1936)</a:t>
            </a:r>
            <a:endParaRPr lang="en-GB" sz="2600" b="1" i="0" cap="all" dirty="0">
              <a:solidFill>
                <a:srgbClr val="FFFFFF"/>
              </a:solidFill>
              <a:effectLst/>
              <a:latin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46295305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James">
  <a:themeElements>
    <a:clrScheme name="Custom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AE4845"/>
      </a:hlink>
      <a:folHlink>
        <a:srgbClr val="D18E8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ames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D026AA5-5EB6-0B45-AA79-28E6591A76BA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9d732013-e3e1-41c5-8dbb-58fca0dc3c3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1792</Words>
  <Application>Microsoft Office PowerPoint</Application>
  <DocSecurity>0</DocSecurity>
  <PresentationFormat>Widescreen</PresentationFormat>
  <Paragraphs>319</Paragraphs>
  <Slides>40</Slides>
  <Notes>12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12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40</vt:i4>
      </vt:variant>
    </vt:vector>
  </HeadingPairs>
  <TitlesOfParts>
    <vt:vector size="58" baseType="lpstr">
      <vt:lpstr>MS PGothic</vt:lpstr>
      <vt:lpstr>Aptos</vt:lpstr>
      <vt:lpstr>Arial</vt:lpstr>
      <vt:lpstr>Bitstream Charter</vt:lpstr>
      <vt:lpstr>Calibri</vt:lpstr>
      <vt:lpstr>Calibri Light</vt:lpstr>
      <vt:lpstr>Cambria</vt:lpstr>
      <vt:lpstr>Georgia</vt:lpstr>
      <vt:lpstr>Gill Sans Nova</vt:lpstr>
      <vt:lpstr>Helvetica</vt:lpstr>
      <vt:lpstr>Times</vt:lpstr>
      <vt:lpstr>ヒラギノ角ゴ ProN W3</vt:lpstr>
      <vt:lpstr>ChatGPT</vt:lpstr>
      <vt:lpstr>Office Theme</vt:lpstr>
      <vt:lpstr>1_Office Theme</vt:lpstr>
      <vt:lpstr>James</vt:lpstr>
      <vt:lpstr>1_Office 2013 - 2022 Theme</vt:lpstr>
      <vt:lpstr>Photo Editor Photo</vt:lpstr>
      <vt:lpstr>Presentazione standard di PowerPoint</vt:lpstr>
      <vt:lpstr>Personal Disclosures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10-Year Outcomes of Metabolic Surgery for Type 2 Diabetes</vt:lpstr>
      <vt:lpstr>Presentazione standard di PowerPoint</vt:lpstr>
      <vt:lpstr>Presentazione standard di PowerPoint</vt:lpstr>
      <vt:lpstr>Presentazione standard di PowerPoint</vt:lpstr>
      <vt:lpstr>10-Year Outcomes of Metabolic Surgery for Type 2 Diabetes</vt:lpstr>
      <vt:lpstr>Presentazione standard di PowerPoint</vt:lpstr>
      <vt:lpstr>10-Year Outcomes of Metabolic Surgery for Type 2 Diabetes</vt:lpstr>
      <vt:lpstr>Metabolic Surgery: A “Life-Saving” Treatment</vt:lpstr>
      <vt:lpstr>The Einstellung Effect</vt:lpstr>
      <vt:lpstr>Interventions that exert weight-independent effects on T2D</vt:lpstr>
      <vt:lpstr>The Weight-Loss Dogma</vt:lpstr>
      <vt:lpstr>Most effective treatment today, as the public sees it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Daniele Filippi</cp:lastModifiedBy>
  <cp:revision>3</cp:revision>
  <dcterms:created xsi:type="dcterms:W3CDTF">2026-09-18T06:50:43Z</dcterms:created>
  <dcterms:modified xsi:type="dcterms:W3CDTF">2026-09-18T13:30:08Z</dcterms:modified>
</cp:coreProperties>
</file>